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710" r:id="rId2"/>
  </p:sldMasterIdLst>
  <p:notesMasterIdLst>
    <p:notesMasterId r:id="rId14"/>
  </p:notesMasterIdLst>
  <p:sldIdLst>
    <p:sldId id="256" r:id="rId3"/>
    <p:sldId id="396" r:id="rId4"/>
    <p:sldId id="365" r:id="rId5"/>
    <p:sldId id="392" r:id="rId6"/>
    <p:sldId id="401" r:id="rId7"/>
    <p:sldId id="393" r:id="rId8"/>
    <p:sldId id="395" r:id="rId9"/>
    <p:sldId id="399" r:id="rId10"/>
    <p:sldId id="397" r:id="rId11"/>
    <p:sldId id="398" r:id="rId12"/>
    <p:sldId id="400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5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5D7FC63-4936-448D-A03C-8297227AB2BA}" type="datetimeFigureOut">
              <a:rPr lang="he-IL" smtClean="0"/>
              <a:t>י"א/אדר ב/תשע"ו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DD0133E-8E53-4A22-842F-BAD6125768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184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0133E-8E53-4A22-842F-BAD61257685D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6930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861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641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164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158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7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02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22763"/>
            <a:ext cx="5029200" cy="41005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e-IL" dirty="0" smtClean="0">
                <a:latin typeface="Arial" pitchFamily="34" charset="0"/>
              </a:rPr>
              <a:t>– ניתן לעבוד ללא תמיכת נייר ולהקל על המשתמש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he-IL" dirty="0" smtClean="0"/>
              <a:t>נתוני התיק מוצגים בהתאם למשימה לביצוע</a:t>
            </a:r>
          </a:p>
          <a:p>
            <a:pPr eaLnBrk="1" hangingPunct="1">
              <a:spcBef>
                <a:spcPct val="0"/>
              </a:spcBef>
            </a:pPr>
            <a:endParaRPr lang="he-IL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958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591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850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830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C8F714-2E29-4633-B7BF-8213A4D09F2E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69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2B57-A9CF-4105-B648-DE15F0310090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861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ADAEE3-3FFB-4CFD-9D7A-F1C297D6F6D1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317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0456D5-EE89-4A66-9B1F-B73766889BC0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722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6E8553-B596-453A-9886-16F06A602FA9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537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A06-FBF6-4DF2-B0BB-98F55549E68B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187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99C0E-2000-4289-A34B-5DA54DC310CA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6306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BC29-8ABD-4FAE-AC7A-25EE53427D4C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36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5634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0727136-50F5-407C-9E66-BD43322B292E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67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5650A03-1D22-4F23-8D0F-55BE8B1E5E86}" type="slidenum">
              <a:rPr lang="he-IL" smtClean="0">
                <a:solidFill>
                  <a:srgbClr val="1D528D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65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5650A03-1D22-4F23-8D0F-55BE8B1E5E86}" type="slidenum">
              <a:rPr lang="he-IL" smtClean="0">
                <a:solidFill>
                  <a:srgbClr val="1D528D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D528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39033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5650A03-1D22-4F23-8D0F-55BE8B1E5E86}" type="slidenum">
              <a:rPr lang="he-IL" smtClean="0">
                <a:solidFill>
                  <a:srgbClr val="1D528D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639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5650A03-1D22-4F23-8D0F-55BE8B1E5E86}" type="slidenum">
              <a:rPr lang="he-IL" smtClean="0">
                <a:solidFill>
                  <a:srgbClr val="1D528D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D528D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7230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5650A03-1D22-4F23-8D0F-55BE8B1E5E86}" type="slidenum">
              <a:rPr lang="he-IL" smtClean="0">
                <a:solidFill>
                  <a:srgbClr val="1D528D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959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A4B7-6464-4878-B8D3-45993F3D8B1D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9519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571F-DF87-4C1C-9087-5285463D09BF}" type="slidenum">
              <a:rPr lang="he-IL" smtClean="0">
                <a:solidFill>
                  <a:srgbClr val="1D528D"/>
                </a:solidFill>
              </a:rPr>
              <a:pPr/>
              <a:t>‹#›</a:t>
            </a:fld>
            <a:endParaRPr 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72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92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234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47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492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698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848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115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952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44DCFF-C2F0-4A68-8A62-25E008B365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86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06500" y="876300"/>
            <a:ext cx="10363200" cy="38481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חידושים וטיפים לניהול תיק הוצאה לפועל</a:t>
            </a:r>
            <a:b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/>
            </a:r>
            <a:b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מרץ 2016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52451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9340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348154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400" b="1" dirty="0" smtClean="0">
                <a:solidFill>
                  <a:schemeClr val="tx1"/>
                </a:solidFill>
              </a:rPr>
              <a:t>יידוע זוכה בדבר כניסת חייב ארצה</a:t>
            </a:r>
            <a:br>
              <a:rPr lang="he-IL" sz="4400" b="1" dirty="0" smtClean="0">
                <a:solidFill>
                  <a:schemeClr val="tx1"/>
                </a:solidFill>
              </a:rPr>
            </a:br>
            <a:r>
              <a:rPr lang="he-IL" sz="4400" b="1" dirty="0">
                <a:solidFill>
                  <a:schemeClr val="tx1"/>
                </a:solidFill>
              </a:rPr>
              <a:t>(במסגרת תיקון 43 לחוק ההוצאה לפועל)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41413" y="2121877"/>
            <a:ext cx="9905998" cy="3669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 smtClean="0">
                <a:effectLst/>
              </a:rPr>
              <a:t>אם הזוכה סבור כי </a:t>
            </a:r>
            <a:r>
              <a:rPr lang="he-IL" dirty="0">
                <a:effectLst/>
              </a:rPr>
              <a:t>החייב שוהה בחו"ל תקופה ממושכת שמונעת נקיטת הליכי גבייה כנגד החייב, רשאי הוא להגיש בקשה לקבלת עדכון על כניסת החייב לישראל, וזאת לאחר שהתקיימו התנאים בחוק;</a:t>
            </a:r>
            <a:endParaRPr lang="en-US" dirty="0">
              <a:effectLst/>
            </a:endParaRPr>
          </a:p>
          <a:p>
            <a:pPr lvl="0"/>
            <a:r>
              <a:rPr lang="he-IL" dirty="0">
                <a:effectLst/>
              </a:rPr>
              <a:t>חלפו 45 יום ממועד המצאת האזהרה לחייב במסירה </a:t>
            </a:r>
            <a:r>
              <a:rPr lang="he-IL" dirty="0" smtClean="0">
                <a:effectLst/>
              </a:rPr>
              <a:t>מלאה (או בצירוף תצהיר, בהיעדר מסירה)</a:t>
            </a:r>
            <a:endParaRPr lang="en-US" dirty="0">
              <a:effectLst/>
            </a:endParaRPr>
          </a:p>
          <a:p>
            <a:pPr lvl="0"/>
            <a:r>
              <a:rPr lang="he-IL" dirty="0">
                <a:effectLst/>
              </a:rPr>
              <a:t>החייב הוא בעל יכולת המשתמט מתשלום חובותיו.    </a:t>
            </a:r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r>
              <a:rPr lang="he-IL" u="sng" dirty="0">
                <a:effectLst/>
              </a:rPr>
              <a:t>אופן הגשת הבקשה והטיפול בה </a:t>
            </a:r>
            <a:endParaRPr lang="en-US" dirty="0">
              <a:effectLst/>
            </a:endParaRPr>
          </a:p>
          <a:p>
            <a:pPr lvl="0"/>
            <a:r>
              <a:rPr lang="he-IL" dirty="0">
                <a:effectLst/>
              </a:rPr>
              <a:t>הבקשה תוגש ע"ג טופס 216. </a:t>
            </a:r>
            <a:endParaRPr lang="en-US" dirty="0">
              <a:effectLst/>
            </a:endParaRPr>
          </a:p>
          <a:p>
            <a:pPr lvl="0"/>
            <a:r>
              <a:rPr lang="he-IL" dirty="0" smtClean="0">
                <a:effectLst/>
              </a:rPr>
              <a:t>קוד </a:t>
            </a:r>
            <a:r>
              <a:rPr lang="he-IL" dirty="0">
                <a:effectLst/>
              </a:rPr>
              <a:t>בקשה 340 - </a:t>
            </a:r>
            <a:r>
              <a:rPr lang="he-IL" dirty="0" smtClean="0">
                <a:effectLst/>
              </a:rPr>
              <a:t>עדכון </a:t>
            </a:r>
            <a:r>
              <a:rPr lang="he-IL" dirty="0">
                <a:effectLst/>
              </a:rPr>
              <a:t>על כניסת החייב לישראל.</a:t>
            </a:r>
            <a:endParaRPr lang="en-US" dirty="0">
              <a:effectLst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3933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solidFill>
                  <a:schemeClr val="tx1"/>
                </a:solidFill>
              </a:rPr>
              <a:t>כל מיני</a:t>
            </a:r>
            <a:endParaRPr lang="he-IL" sz="4400" b="1" dirty="0">
              <a:solidFill>
                <a:schemeClr val="tx1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41413" y="2074985"/>
            <a:ext cx="9905998" cy="3716215"/>
          </a:xfrm>
        </p:spPr>
        <p:txBody>
          <a:bodyPr>
            <a:normAutofit/>
          </a:bodyPr>
          <a:lstStyle/>
          <a:p>
            <a:r>
              <a:rPr lang="he-IL" sz="2800" dirty="0" smtClean="0"/>
              <a:t>תיקון 46 לחוק ההוצאה לפועל – תיקי תביעה על סכום קצוב</a:t>
            </a:r>
          </a:p>
          <a:p>
            <a:r>
              <a:rPr lang="he-IL" sz="2800" dirty="0" smtClean="0"/>
              <a:t>העברת בקשת חייב לצד השני.</a:t>
            </a:r>
          </a:p>
          <a:p>
            <a:r>
              <a:rPr lang="he-IL" sz="2800" dirty="0" smtClean="0"/>
              <a:t>העברת כלל תשובות המידע.</a:t>
            </a:r>
          </a:p>
          <a:p>
            <a:r>
              <a:rPr lang="he-IL" sz="2800" dirty="0" smtClean="0"/>
              <a:t>הפעלת תקנה 126 (ד).</a:t>
            </a:r>
          </a:p>
          <a:p>
            <a:r>
              <a:rPr lang="he-IL" sz="2800" dirty="0" smtClean="0"/>
              <a:t>תיקון 47 לחוק ההוצאה לפועל – הפטר לחייב מוגבל באמצעים</a:t>
            </a:r>
          </a:p>
          <a:p>
            <a:pPr marL="0" indent="0">
              <a:buNone/>
            </a:pP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978177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1422400" y="179388"/>
            <a:ext cx="9182100" cy="798512"/>
          </a:xfrm>
        </p:spPr>
        <p:txBody>
          <a:bodyPr rtlCol="1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עקרונות מערכת כלים שלובים</a:t>
            </a:r>
            <a:endParaRPr lang="en-US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1141413" y="1333501"/>
            <a:ext cx="9905998" cy="4457700"/>
          </a:xfrm>
        </p:spPr>
        <p:txBody>
          <a:bodyPr>
            <a:normAutofit/>
          </a:bodyPr>
          <a:lstStyle/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r>
              <a:rPr lang="he-IL" sz="2600" dirty="0">
                <a:solidFill>
                  <a:schemeClr val="tx1"/>
                </a:solidFill>
                <a:effectLst/>
              </a:rPr>
              <a:t>מערכת אחודה המבוססת על בסיס נתונים </a:t>
            </a:r>
            <a:r>
              <a:rPr lang="he-IL" sz="2600" dirty="0" smtClean="0">
                <a:solidFill>
                  <a:schemeClr val="tx1"/>
                </a:solidFill>
                <a:effectLst/>
              </a:rPr>
              <a:t>מרכזי אחד, </a:t>
            </a:r>
            <a:r>
              <a:rPr lang="he-IL" sz="2600" dirty="0">
                <a:solidFill>
                  <a:schemeClr val="tx1"/>
                </a:solidFill>
                <a:effectLst/>
              </a:rPr>
              <a:t>משותף לכל הלשכות.</a:t>
            </a: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endParaRPr lang="he-IL" sz="2600" dirty="0">
              <a:solidFill>
                <a:schemeClr val="tx1"/>
              </a:solidFill>
              <a:effectLst/>
            </a:endParaRP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r>
              <a:rPr lang="he-IL" sz="2600" dirty="0" smtClean="0">
                <a:solidFill>
                  <a:schemeClr val="tx1"/>
                </a:solidFill>
                <a:effectLst/>
              </a:rPr>
              <a:t>למערכת </a:t>
            </a:r>
            <a:r>
              <a:rPr lang="he-IL" sz="2600" dirty="0">
                <a:solidFill>
                  <a:schemeClr val="tx1"/>
                </a:solidFill>
                <a:effectLst/>
              </a:rPr>
              <a:t>יכולת בקרה על פעילות בתיקים ע"י מנוע סבירות וניתוב.</a:t>
            </a: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endParaRPr lang="he-IL" sz="2600" dirty="0">
              <a:solidFill>
                <a:schemeClr val="tx1"/>
              </a:solidFill>
              <a:effectLst/>
            </a:endParaRP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r>
              <a:rPr lang="he-IL" sz="2600" dirty="0">
                <a:solidFill>
                  <a:schemeClr val="tx1"/>
                </a:solidFill>
                <a:effectLst/>
              </a:rPr>
              <a:t>המערכת מבוססת על תיק אלקטרוני מלא ומאפשרת עבודה ע"י מספר גורמים בו זמנית בתיק.  </a:t>
            </a:r>
          </a:p>
          <a:p>
            <a:pPr marL="0" indent="0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endParaRPr lang="he-IL" sz="2600" dirty="0">
              <a:solidFill>
                <a:schemeClr val="tx1"/>
              </a:solidFill>
              <a:effectLst/>
            </a:endParaRP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Font typeface="Wingdings" pitchFamily="2" charset="2"/>
              <a:buChar char="Ø"/>
              <a:defRPr/>
            </a:pPr>
            <a:r>
              <a:rPr lang="he-IL" sz="2600" dirty="0">
                <a:solidFill>
                  <a:schemeClr val="tx1"/>
                </a:solidFill>
                <a:effectLst/>
              </a:rPr>
              <a:t>יכולת תחקור מלאה של הפעילויות בתיקים.</a:t>
            </a:r>
          </a:p>
          <a:p>
            <a:pPr marL="449263" indent="-449263" algn="just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r>
              <a:rPr lang="he-IL" sz="2600" dirty="0"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22594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1422400" y="179388"/>
            <a:ext cx="9944100" cy="798512"/>
          </a:xfrm>
        </p:spPr>
        <p:txBody>
          <a:bodyPr rtlCol="1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המעבר למערכת כלים שלובים מעיני הלקוח</a:t>
            </a:r>
            <a:endParaRPr lang="en-US" sz="4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2555021" y="417756"/>
            <a:ext cx="9039102" cy="5603631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endParaRPr lang="he-IL"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14350" indent="-514350" algn="just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שירות </a:t>
            </a: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פרונטאלי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שירות טלפוני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שירותים עצמיים בנתב 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שירותים </a:t>
            </a: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באמצעות בתי תוכנה לעורכי דין 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אזור אישי באתר האינטרנט של הרשות 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מוקד צ'אט למשתמשי האתר</a:t>
            </a:r>
          </a:p>
          <a:p>
            <a:pPr marL="0" indent="0" algn="just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endParaRPr lang="he-IL" sz="3200" dirty="0">
              <a:solidFill>
                <a:schemeClr val="tx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3826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9900" y="179388"/>
            <a:ext cx="11404600" cy="798512"/>
          </a:xfrm>
        </p:spPr>
        <p:txBody>
          <a:bodyPr rtlCol="1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סוגי הבקשות שניתן להגיש באמצעות האתר</a:t>
            </a:r>
            <a:endParaRPr lang="en-US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5657" y="977900"/>
            <a:ext cx="10321399" cy="45450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/>
              <a:t>ה</a:t>
            </a:r>
            <a:r>
              <a:rPr lang="he-IL" sz="2800" dirty="0" smtClean="0"/>
              <a:t>פקת </a:t>
            </a:r>
            <a:r>
              <a:rPr lang="he-IL" sz="2800" dirty="0"/>
              <a:t>אזהרה חוזרת</a:t>
            </a:r>
            <a:r>
              <a:rPr lang="he-IL" sz="2800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מתן </a:t>
            </a:r>
            <a:r>
              <a:rPr lang="he-IL" sz="2800" dirty="0"/>
              <a:t>צו חיוב בתשלומים/שינוי צו חיוב בתשלומים</a:t>
            </a:r>
            <a:r>
              <a:rPr lang="he-IL" sz="2800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צו למסירת מידע.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עיון במידע.</a:t>
            </a:r>
            <a:endParaRPr lang="en-US" sz="28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רישום </a:t>
            </a:r>
            <a:r>
              <a:rPr lang="he-IL" sz="2800" dirty="0"/>
              <a:t>חייב במאגר חייבים משתמטים. </a:t>
            </a:r>
            <a:endParaRPr lang="en-US" sz="28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עיקול </a:t>
            </a:r>
            <a:r>
              <a:rPr lang="he-IL" sz="2800" dirty="0"/>
              <a:t>רכב </a:t>
            </a:r>
            <a:r>
              <a:rPr lang="he-IL" sz="2800" dirty="0" smtClean="0"/>
              <a:t>ברישום.</a:t>
            </a:r>
            <a:endParaRPr lang="he-IL" sz="28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800" dirty="0" smtClean="0"/>
              <a:t>עיקול </a:t>
            </a:r>
            <a:r>
              <a:rPr lang="he-IL" sz="2800" dirty="0"/>
              <a:t>צד ג' </a:t>
            </a:r>
            <a:r>
              <a:rPr lang="he-IL" sz="2800" dirty="0" smtClean="0"/>
              <a:t>ברישום</a:t>
            </a:r>
            <a:r>
              <a:rPr lang="he-IL" sz="2800" dirty="0" smtClean="0"/>
              <a:t>.</a:t>
            </a:r>
            <a:endParaRPr lang="he-IL" sz="2800" dirty="0" smtClean="0"/>
          </a:p>
        </p:txBody>
      </p:sp>
    </p:spTree>
    <p:extLst>
      <p:ext uri="{BB962C8B-B14F-4D97-AF65-F5344CB8AC3E}">
        <p14:creationId xmlns:p14="http://schemas.microsoft.com/office/powerpoint/2010/main" val="6702687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9900" y="179388"/>
            <a:ext cx="11404600" cy="1497012"/>
          </a:xfrm>
        </p:spPr>
        <p:txBody>
          <a:bodyPr rtlCol="1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סוגי הבקשות שניתן להגיש באמצעות </a:t>
            </a:r>
            <a:r>
              <a:rPr lang="he-IL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האתר - המשך</a:t>
            </a:r>
            <a:endParaRPr lang="en-US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7719" y="1676400"/>
            <a:ext cx="10321399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הקטנת חוב.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בקשה להגבלות חייב בתיק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דחיית/ביטול מועד דיון.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בקשה </a:t>
            </a:r>
            <a:r>
              <a:rPr lang="he-IL" sz="2400" dirty="0" smtClean="0"/>
              <a:t>לצו פינוי</a:t>
            </a:r>
            <a:r>
              <a:rPr lang="he-IL" sz="2400" dirty="0"/>
              <a:t>                                                                                                    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ביטול הגבלות חייב לא מוגבל באמצעים.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זימון לחקירת יכולת.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/>
              <a:t>זימון צד שלישי לחקירה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e-IL" sz="2400" dirty="0" smtClean="0"/>
              <a:t>מתן </a:t>
            </a:r>
            <a:r>
              <a:rPr lang="he-IL" sz="2400" dirty="0"/>
              <a:t>צו למסירת מידע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06501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723900" y="384969"/>
            <a:ext cx="10871200" cy="798512"/>
          </a:xfrm>
        </p:spPr>
        <p:txBody>
          <a:bodyPr rtlCol="1">
            <a:noAutofit/>
          </a:bodyPr>
          <a:lstStyle/>
          <a:p>
            <a:pPr algn="ctr">
              <a:defRPr/>
            </a:pPr>
            <a:r>
              <a:rPr lang="he-IL" sz="4400" b="1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ייעול ושיפור שירות ותהליכים </a:t>
            </a:r>
            <a:endParaRPr lang="en-US" sz="4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1504461" y="1573823"/>
            <a:ext cx="9918700" cy="4275992"/>
          </a:xfrm>
        </p:spPr>
        <p:txBody>
          <a:bodyPr>
            <a:noAutofit/>
          </a:bodyPr>
          <a:lstStyle/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הדפסה מקומית 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הדפסה עצמאית של מסמכים מתיק, לרבות דף חשבון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משלוח מסמכים ע"י בית הדפוס, לרבות צרופות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אמצעי תשלום מגוונים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he-I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בדיקת הליך מבצעי טרם ביצוע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endParaRPr lang="he-IL" sz="2800" dirty="0">
              <a:solidFill>
                <a:schemeClr val="tx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04680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771401" y="0"/>
            <a:ext cx="10871200" cy="798512"/>
          </a:xfrm>
        </p:spPr>
        <p:txBody>
          <a:bodyPr rtlCol="1">
            <a:noAutofit/>
          </a:bodyPr>
          <a:lstStyle/>
          <a:p>
            <a:pPr algn="ctr">
              <a:defRPr/>
            </a:pPr>
            <a:r>
              <a:rPr lang="he-IL" sz="4400" b="1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מתן שירותים הדדיים</a:t>
            </a:r>
            <a:endParaRPr lang="en-US" sz="4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1553029" y="798512"/>
            <a:ext cx="9918700" cy="4432300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endParaRPr lang="he-IL" sz="2800" dirty="0">
              <a:solidFill>
                <a:schemeClr val="tx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289719" y="679759"/>
            <a:ext cx="11680608" cy="1117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קבלת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מידע 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כללי ואישי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על 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תיק הליכים בהוצאה לפועל.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he-IL" sz="2400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תדפיסים </a:t>
            </a:r>
            <a:r>
              <a:rPr lang="he-IL" sz="24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ושאילתות מתיקי ההוצאה </a:t>
            </a:r>
            <a:r>
              <a:rPr lang="he-IL" sz="2400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לפועל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א. מסמכי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פתיחת 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התיק.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ב. רשימת תיקים.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ג. אישור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סגירת תיק ההוצאה 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לפועל.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ד. פרוטוקול דיון.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ה. החלטת רשם.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ו. העתק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מבקשה שהוגשה על ידי הצד </a:t>
            </a: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שכנגד.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ז. דף חשבון.</a:t>
            </a:r>
            <a:endParaRPr lang="he-I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ח. שחזור </a:t>
            </a:r>
            <a:r>
              <a:rPr lang="he-I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ביטול הליך אצל כל אחד מצדדי ג' מלבד הטאבו. </a:t>
            </a: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024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719" y="5524500"/>
            <a:ext cx="1703388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5012" name="Rectangle 4"/>
          <p:cNvSpPr>
            <a:spLocks noGrp="1" noChangeArrowheads="1"/>
          </p:cNvSpPr>
          <p:nvPr>
            <p:ph type="title"/>
          </p:nvPr>
        </p:nvSpPr>
        <p:spPr>
          <a:xfrm>
            <a:off x="771401" y="0"/>
            <a:ext cx="10871200" cy="798512"/>
          </a:xfrm>
        </p:spPr>
        <p:txBody>
          <a:bodyPr rtlCol="1">
            <a:noAutofit/>
          </a:bodyPr>
          <a:lstStyle/>
          <a:p>
            <a:pPr algn="ctr">
              <a:defRPr/>
            </a:pPr>
            <a:r>
              <a:rPr lang="he-IL" sz="4400" b="1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מתן שירותים הדדיים - המשך</a:t>
            </a:r>
            <a:endParaRPr lang="en-US" sz="44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1553029" y="798512"/>
            <a:ext cx="9918700" cy="4432300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endParaRPr lang="he-IL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Clr>
                <a:srgbClr val="A40000"/>
              </a:buClr>
              <a:buNone/>
              <a:defRPr/>
            </a:pPr>
            <a:endParaRPr lang="he-IL" sz="2800" dirty="0">
              <a:solidFill>
                <a:schemeClr val="tx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289719" y="1597024"/>
            <a:ext cx="11456804" cy="7709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b="1" u="sng" dirty="0" smtClean="0"/>
              <a:t>תשלום </a:t>
            </a:r>
            <a:r>
              <a:rPr lang="he-IL" sz="2400" b="1" u="sng" dirty="0"/>
              <a:t>חוב בתיק הוצאה לפועל</a:t>
            </a:r>
            <a:r>
              <a:rPr lang="he-IL" sz="2400" dirty="0"/>
              <a:t>:</a:t>
            </a:r>
          </a:p>
          <a:p>
            <a:pPr>
              <a:lnSpc>
                <a:spcPct val="150000"/>
              </a:lnSpc>
            </a:pPr>
            <a:r>
              <a:rPr lang="he-IL" sz="2400" dirty="0"/>
              <a:t>	א. תשלום בקופה</a:t>
            </a:r>
          </a:p>
          <a:p>
            <a:pPr>
              <a:lnSpc>
                <a:spcPct val="150000"/>
              </a:lnSpc>
            </a:pPr>
            <a:r>
              <a:rPr lang="he-IL" sz="2400" dirty="0"/>
              <a:t>	ב. דרישת תשלום.</a:t>
            </a:r>
          </a:p>
          <a:p>
            <a:pPr>
              <a:lnSpc>
                <a:spcPct val="150000"/>
              </a:lnSpc>
            </a:pP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e-IL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725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53136" y="317343"/>
            <a:ext cx="9905998" cy="1359057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400" b="1" dirty="0" smtClean="0">
                <a:solidFill>
                  <a:schemeClr val="tx1"/>
                </a:solidFill>
              </a:rPr>
              <a:t>מרשם חייבים משתמטים </a:t>
            </a:r>
            <a:br>
              <a:rPr lang="he-IL" sz="4400" b="1" dirty="0" smtClean="0">
                <a:solidFill>
                  <a:schemeClr val="tx1"/>
                </a:solidFill>
              </a:rPr>
            </a:br>
            <a:r>
              <a:rPr lang="he-IL" sz="4400" b="1" dirty="0" smtClean="0">
                <a:solidFill>
                  <a:schemeClr val="tx1"/>
                </a:solidFill>
              </a:rPr>
              <a:t>(במסגרת תיקון 43 לחוק ההוצאה לפועל)</a:t>
            </a:r>
            <a:endParaRPr lang="he-IL" sz="4400" b="1" dirty="0">
              <a:solidFill>
                <a:schemeClr val="tx1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750276" y="1269843"/>
            <a:ext cx="1118381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e-IL" dirty="0" smtClean="0"/>
          </a:p>
          <a:p>
            <a:endParaRPr lang="he-IL" dirty="0"/>
          </a:p>
          <a:p>
            <a:r>
              <a:rPr lang="he-IL" dirty="0" smtClean="0"/>
              <a:t>"</a:t>
            </a:r>
            <a:r>
              <a:rPr lang="he-IL" dirty="0"/>
              <a:t>בקשה לרישום חייב במרשם חייבים משתמטים" קוד בקשה </a:t>
            </a:r>
            <a:r>
              <a:rPr lang="he-IL" dirty="0" smtClean="0"/>
              <a:t>350 (טופס 333). </a:t>
            </a:r>
            <a:endParaRPr lang="he-IL" dirty="0"/>
          </a:p>
          <a:p>
            <a:endParaRPr lang="he-IL" dirty="0" smtClean="0"/>
          </a:p>
          <a:p>
            <a:r>
              <a:rPr lang="he-IL" dirty="0" smtClean="0"/>
              <a:t>בדיקות </a:t>
            </a:r>
            <a:r>
              <a:rPr lang="he-IL" dirty="0"/>
              <a:t>הסבירות שמבצעת המערכת:</a:t>
            </a:r>
          </a:p>
          <a:p>
            <a:r>
              <a:rPr lang="he-IL" dirty="0"/>
              <a:t>1.	אם החוב לחייב בכל תיקיו קטן מ- 10,000 ₪  - </a:t>
            </a:r>
            <a:r>
              <a:rPr lang="he-IL" dirty="0" smtClean="0"/>
              <a:t>התראה חוסמת.</a:t>
            </a:r>
            <a:endParaRPr lang="en-US" dirty="0"/>
          </a:p>
          <a:p>
            <a:r>
              <a:rPr lang="he-IL" dirty="0" smtClean="0"/>
              <a:t>2.</a:t>
            </a:r>
            <a:r>
              <a:rPr lang="en-US" dirty="0"/>
              <a:t>	</a:t>
            </a:r>
            <a:r>
              <a:rPr lang="he-IL" dirty="0"/>
              <a:t>אם לא קיימת אזהרה מלאה - תוצג התראה חוסמת.</a:t>
            </a:r>
          </a:p>
          <a:p>
            <a:r>
              <a:rPr lang="he-IL" dirty="0"/>
              <a:t>3.	אם יש עיכוב הליכים לחייב - תוצג התראה חוסמת. </a:t>
            </a:r>
          </a:p>
          <a:p>
            <a:r>
              <a:rPr lang="he-IL" dirty="0"/>
              <a:t>4.	אם לא חלפו 6 חודשים מהאזהרה המלאה - תוצג התראה חוסמת.</a:t>
            </a:r>
          </a:p>
          <a:p>
            <a:r>
              <a:rPr lang="he-IL" dirty="0"/>
              <a:t>5.	אם  לא קיימות הגבלות פעילות - תוצג התראה לרשם.</a:t>
            </a:r>
          </a:p>
          <a:p>
            <a:r>
              <a:rPr lang="he-IL" dirty="0"/>
              <a:t>6.	אם לא  קיימים צווי מידע  - תוצג התראה לרשם. </a:t>
            </a:r>
          </a:p>
          <a:p>
            <a:r>
              <a:rPr lang="he-IL" dirty="0"/>
              <a:t>7.	אם קיים הליך פעיל מסוג  "רישום במאגר חייבים משתמטים" - תוצג התראה חוסמת.</a:t>
            </a:r>
          </a:p>
          <a:p>
            <a:pPr marL="342900" indent="-342900">
              <a:buAutoNum type="arabicPeriod" startAt="8"/>
            </a:pPr>
            <a:r>
              <a:rPr lang="he-IL" dirty="0" smtClean="0"/>
              <a:t>אם </a:t>
            </a:r>
            <a:r>
              <a:rPr lang="he-IL" dirty="0"/>
              <a:t>התקיים דיון במהלך הששה החודשים שקדמו למועד הגשת הבקשה - תוצג התראה לרשם. </a:t>
            </a:r>
            <a:endParaRPr lang="he-IL" dirty="0" smtClean="0"/>
          </a:p>
          <a:p>
            <a:endParaRPr lang="he-IL" dirty="0"/>
          </a:p>
          <a:p>
            <a:r>
              <a:rPr lang="he-IL" dirty="0" smtClean="0"/>
              <a:t>בהתאם לנסיבות מורה הרשם האם לשלוח התראה לחייב או לזמנו לדיון. </a:t>
            </a:r>
          </a:p>
          <a:p>
            <a:r>
              <a:rPr lang="he-IL" dirty="0" smtClean="0"/>
              <a:t>אם נשלחה התראה, בחלוף המועד ואם לא התשנו הנסיבות ירשם החייב במאגר.</a:t>
            </a:r>
          </a:p>
          <a:p>
            <a:r>
              <a:rPr lang="he-IL" dirty="0" smtClean="0"/>
              <a:t>אם זומן לדיון – יורה הרשם בהתאם לנסיבות והמזכירות תפעל בהתאם להחלטה.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0915038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שן מתפתל">
  <a:themeElements>
    <a:clrScheme name="עשן מתפתל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עשן מתפתל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עשן מתפתל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470</Words>
  <Application>Microsoft Office PowerPoint</Application>
  <PresentationFormat>מסך רחב</PresentationFormat>
  <Paragraphs>141</Paragraphs>
  <Slides>11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Gisha</vt:lpstr>
      <vt:lpstr>Times New Roman</vt:lpstr>
      <vt:lpstr>Wingdings</vt:lpstr>
      <vt:lpstr>Wingdings 3</vt:lpstr>
      <vt:lpstr>ערכת נושא Office</vt:lpstr>
      <vt:lpstr>עשן מתפתל</vt:lpstr>
      <vt:lpstr>חידושים וטיפים לניהול תיק הוצאה לפועל  מרץ 2016</vt:lpstr>
      <vt:lpstr>עקרונות מערכת כלים שלובים</vt:lpstr>
      <vt:lpstr>המעבר למערכת כלים שלובים מעיני הלקוח</vt:lpstr>
      <vt:lpstr>סוגי הבקשות שניתן להגיש באמצעות האתר</vt:lpstr>
      <vt:lpstr>סוגי הבקשות שניתן להגיש באמצעות האתר - המשך</vt:lpstr>
      <vt:lpstr>ייעול ושיפור שירות ותהליכים </vt:lpstr>
      <vt:lpstr>מתן שירותים הדדיים</vt:lpstr>
      <vt:lpstr>מתן שירותים הדדיים - המשך</vt:lpstr>
      <vt:lpstr>מרשם חייבים משתמטים  (במסגרת תיקון 43 לחוק ההוצאה לפועל)</vt:lpstr>
      <vt:lpstr>יידוע זוכה בדבר כניסת חייב ארצה (במסגרת תיקון 43 לחוק ההוצאה לפועל)</vt:lpstr>
      <vt:lpstr>כל מיני</vt:lpstr>
    </vt:vector>
  </TitlesOfParts>
  <Company>ECA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כלים שלובים</dc:title>
  <dc:creator>אמיל גרינשפון</dc:creator>
  <cp:lastModifiedBy>מאיה גרינברג</cp:lastModifiedBy>
  <cp:revision>71</cp:revision>
  <dcterms:created xsi:type="dcterms:W3CDTF">2015-10-20T10:37:18Z</dcterms:created>
  <dcterms:modified xsi:type="dcterms:W3CDTF">2016-03-21T12:55:29Z</dcterms:modified>
</cp:coreProperties>
</file>