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6"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66" d="100"/>
          <a:sy n="66" d="100"/>
        </p:scale>
        <p:origin x="-64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1647866-2E83-478F-A89C-9AAA3DE58F25}" type="datetimeFigureOut">
              <a:rPr lang="he-IL" smtClean="0"/>
              <a:t>כ"ו/אב/תשע"ה</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777F4BD-D49B-4CFF-AF4C-FF39A6DC8DBC}" type="slidenum">
              <a:rPr lang="he-IL" smtClean="0"/>
              <a:t>‹#›</a:t>
            </a:fld>
            <a:endParaRPr lang="he-IL"/>
          </a:p>
        </p:txBody>
      </p:sp>
    </p:spTree>
    <p:extLst>
      <p:ext uri="{BB962C8B-B14F-4D97-AF65-F5344CB8AC3E}">
        <p14:creationId xmlns:p14="http://schemas.microsoft.com/office/powerpoint/2010/main" val="427710017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e-IL" smtClean="0"/>
              <a:t>לחץ כדי לערוך סגנון כותרת של תבנית בסיס</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smtClean="0"/>
              <a:t>לחץ כדי לערוך סגנון כותרת משנה של תבנית בסיס</a:t>
            </a:r>
            <a:endParaRPr kumimoji="0" lang="en-US"/>
          </a:p>
        </p:txBody>
      </p:sp>
      <p:sp>
        <p:nvSpPr>
          <p:cNvPr id="30" name="Date Placeholder 29"/>
          <p:cNvSpPr>
            <a:spLocks noGrp="1"/>
          </p:cNvSpPr>
          <p:nvPr>
            <p:ph type="dt" sz="half" idx="10"/>
          </p:nvPr>
        </p:nvSpPr>
        <p:spPr/>
        <p:txBody>
          <a:bodyPr/>
          <a:lstStyle/>
          <a:p>
            <a:fld id="{D688512C-90D1-421C-90BC-D6C935DB3149}" type="datetimeFigureOut">
              <a:rPr lang="he-IL" smtClean="0"/>
              <a:t>כ"ו/אב/תשע"ה</a:t>
            </a:fld>
            <a:endParaRPr lang="he-IL"/>
          </a:p>
        </p:txBody>
      </p:sp>
      <p:sp>
        <p:nvSpPr>
          <p:cNvPr id="19" name="Footer Placeholder 18"/>
          <p:cNvSpPr>
            <a:spLocks noGrp="1"/>
          </p:cNvSpPr>
          <p:nvPr>
            <p:ph type="ftr" sz="quarter" idx="11"/>
          </p:nvPr>
        </p:nvSpPr>
        <p:spPr/>
        <p:txBody>
          <a:bodyPr/>
          <a:lstStyle/>
          <a:p>
            <a:endParaRPr lang="he-IL"/>
          </a:p>
        </p:txBody>
      </p:sp>
      <p:sp>
        <p:nvSpPr>
          <p:cNvPr id="27" name="Slide Number Placeholder 26"/>
          <p:cNvSpPr>
            <a:spLocks noGrp="1"/>
          </p:cNvSpPr>
          <p:nvPr>
            <p:ph type="sldNum" sz="quarter" idx="12"/>
          </p:nvPr>
        </p:nvSpPr>
        <p:spPr/>
        <p:txBody>
          <a:bodyPr/>
          <a:lstStyle/>
          <a:p>
            <a:fld id="{389383B1-634D-42FE-B128-127C46E2DC92}" type="slidenum">
              <a:rPr lang="he-IL" smtClean="0"/>
              <a:t>‹#›</a:t>
            </a:fld>
            <a:endParaRPr lang="he-I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Date Placeholder 3"/>
          <p:cNvSpPr>
            <a:spLocks noGrp="1"/>
          </p:cNvSpPr>
          <p:nvPr>
            <p:ph type="dt" sz="half" idx="10"/>
          </p:nvPr>
        </p:nvSpPr>
        <p:spPr/>
        <p:txBody>
          <a:bodyPr/>
          <a:lstStyle/>
          <a:p>
            <a:fld id="{D688512C-90D1-421C-90BC-D6C935DB3149}" type="datetimeFigureOut">
              <a:rPr lang="he-IL" smtClean="0"/>
              <a:t>כ"ו/אב/תשע"ה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89383B1-634D-42FE-B128-127C46E2DC92}"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he-IL" smtClean="0"/>
              <a:t>לחץ כדי לערוך סגנון כותרת של תבנית בסיס</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Date Placeholder 3"/>
          <p:cNvSpPr>
            <a:spLocks noGrp="1"/>
          </p:cNvSpPr>
          <p:nvPr>
            <p:ph type="dt" sz="half" idx="10"/>
          </p:nvPr>
        </p:nvSpPr>
        <p:spPr/>
        <p:txBody>
          <a:bodyPr/>
          <a:lstStyle/>
          <a:p>
            <a:fld id="{D688512C-90D1-421C-90BC-D6C935DB3149}" type="datetimeFigureOut">
              <a:rPr lang="he-IL" smtClean="0"/>
              <a:t>כ"ו/אב/תשע"ה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89383B1-634D-42FE-B128-127C46E2DC92}"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Content Placeholder 2"/>
          <p:cNvSpPr>
            <a:spLocks noGrp="1"/>
          </p:cNvSpPr>
          <p:nvPr>
            <p:ph idx="1"/>
          </p:nvPr>
        </p:nvSpPr>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Date Placeholder 3"/>
          <p:cNvSpPr>
            <a:spLocks noGrp="1"/>
          </p:cNvSpPr>
          <p:nvPr>
            <p:ph type="dt" sz="half" idx="10"/>
          </p:nvPr>
        </p:nvSpPr>
        <p:spPr/>
        <p:txBody>
          <a:bodyPr/>
          <a:lstStyle/>
          <a:p>
            <a:fld id="{D688512C-90D1-421C-90BC-D6C935DB3149}" type="datetimeFigureOut">
              <a:rPr lang="he-IL" smtClean="0"/>
              <a:t>כ"ו/אב/תשע"ה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89383B1-634D-42FE-B128-127C46E2DC92}" type="slidenum">
              <a:rPr lang="he-IL" smtClean="0"/>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D688512C-90D1-421C-90BC-D6C935DB3149}" type="datetimeFigureOut">
              <a:rPr lang="he-IL" smtClean="0"/>
              <a:t>כ"ו/אב/תשע"ה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89383B1-634D-42FE-B128-127C46E2DC92}" type="slidenum">
              <a:rPr lang="he-IL" smtClean="0"/>
              <a:t>‹#›</a:t>
            </a:fld>
            <a:endParaRPr lang="he-I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he-IL" smtClean="0"/>
              <a:t>לחץ כדי לערוך סגנון כותרת של תבנית בסיס</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Date Placeholder 4"/>
          <p:cNvSpPr>
            <a:spLocks noGrp="1"/>
          </p:cNvSpPr>
          <p:nvPr>
            <p:ph type="dt" sz="half" idx="10"/>
          </p:nvPr>
        </p:nvSpPr>
        <p:spPr/>
        <p:txBody>
          <a:bodyPr/>
          <a:lstStyle/>
          <a:p>
            <a:fld id="{D688512C-90D1-421C-90BC-D6C935DB3149}" type="datetimeFigureOut">
              <a:rPr lang="he-IL" smtClean="0"/>
              <a:t>כ"ו/אב/תשע"ה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389383B1-634D-42FE-B128-127C46E2DC92}"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he-IL" smtClean="0"/>
              <a:t>לחץ כדי לערוך סגנון כותרת של תבנית בסיס</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Date Placeholder 6"/>
          <p:cNvSpPr>
            <a:spLocks noGrp="1"/>
          </p:cNvSpPr>
          <p:nvPr>
            <p:ph type="dt" sz="half" idx="10"/>
          </p:nvPr>
        </p:nvSpPr>
        <p:spPr/>
        <p:txBody>
          <a:bodyPr/>
          <a:lstStyle/>
          <a:p>
            <a:fld id="{D688512C-90D1-421C-90BC-D6C935DB3149}" type="datetimeFigureOut">
              <a:rPr lang="he-IL" smtClean="0"/>
              <a:t>כ"ו/אב/תשע"ה</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389383B1-634D-42FE-B128-127C46E2DC92}" type="slidenum">
              <a:rPr lang="he-IL" smtClean="0"/>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Date Placeholder 2"/>
          <p:cNvSpPr>
            <a:spLocks noGrp="1"/>
          </p:cNvSpPr>
          <p:nvPr>
            <p:ph type="dt" sz="half" idx="10"/>
          </p:nvPr>
        </p:nvSpPr>
        <p:spPr/>
        <p:txBody>
          <a:bodyPr/>
          <a:lstStyle/>
          <a:p>
            <a:fld id="{D688512C-90D1-421C-90BC-D6C935DB3149}" type="datetimeFigureOut">
              <a:rPr lang="he-IL" smtClean="0"/>
              <a:t>כ"ו/אב/תשע"ה</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389383B1-634D-42FE-B128-127C46E2DC92}"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88512C-90D1-421C-90BC-D6C935DB3149}" type="datetimeFigureOut">
              <a:rPr lang="he-IL" smtClean="0"/>
              <a:t>כ"ו/אב/תשע"ה</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389383B1-634D-42FE-B128-127C46E2DC92}"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e-IL" smtClean="0"/>
              <a:t>לחץ כדי לערוך סגנונות טקסט של תבנית בסיס</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Date Placeholder 4"/>
          <p:cNvSpPr>
            <a:spLocks noGrp="1"/>
          </p:cNvSpPr>
          <p:nvPr>
            <p:ph type="dt" sz="half" idx="10"/>
          </p:nvPr>
        </p:nvSpPr>
        <p:spPr/>
        <p:txBody>
          <a:bodyPr/>
          <a:lstStyle/>
          <a:p>
            <a:fld id="{D688512C-90D1-421C-90BC-D6C935DB3149}" type="datetimeFigureOut">
              <a:rPr lang="he-IL" smtClean="0"/>
              <a:t>כ"ו/אב/תשע"ה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389383B1-634D-42FE-B128-127C46E2DC92}"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e-IL" smtClean="0"/>
              <a:t>לחץ כדי לערוך סגנון כותרת של תבנית בסיס</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D688512C-90D1-421C-90BC-D6C935DB3149}" type="datetimeFigureOut">
              <a:rPr lang="he-IL" smtClean="0"/>
              <a:t>כ"ו/אב/תשע"ה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a:xfrm>
            <a:off x="8077200" y="6356350"/>
            <a:ext cx="609600" cy="365125"/>
          </a:xfrm>
        </p:spPr>
        <p:txBody>
          <a:bodyPr/>
          <a:lstStyle/>
          <a:p>
            <a:fld id="{389383B1-634D-42FE-B128-127C46E2DC92}" type="slidenum">
              <a:rPr lang="he-IL" smtClean="0"/>
              <a:t>‹#›</a:t>
            </a:fld>
            <a:endParaRPr lang="he-IL"/>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e-IL" smtClean="0"/>
              <a:t>לחץ על הסמל כדי להוסיף תמונה</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e-IL" smtClean="0"/>
              <a:t>לחץ כדי לערוך סגנון כותרת של תבנית בסיס</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688512C-90D1-421C-90BC-D6C935DB3149}" type="datetimeFigureOut">
              <a:rPr lang="he-IL" smtClean="0"/>
              <a:t>כ"ו/אב/תשע"ה</a:t>
            </a:fld>
            <a:endParaRPr lang="he-IL"/>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he-IL"/>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89383B1-634D-42FE-B128-127C46E2DC92}" type="slidenum">
              <a:rPr lang="he-IL" smtClean="0"/>
              <a:t>‹#›</a:t>
            </a:fld>
            <a:endParaRPr lang="he-IL"/>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755576" y="1268760"/>
            <a:ext cx="7772400" cy="2520280"/>
          </a:xfrm>
        </p:spPr>
        <p:txBody>
          <a:bodyPr>
            <a:noAutofit/>
          </a:bodyPr>
          <a:lstStyle/>
          <a:p>
            <a:pPr algn="ctr"/>
            <a:r>
              <a:rPr lang="he-IL" sz="4800" dirty="0" smtClean="0">
                <a:effectLst/>
                <a:cs typeface="+mn-cs"/>
              </a:rPr>
              <a:t>חידושים ועדכונים</a:t>
            </a:r>
            <a:br>
              <a:rPr lang="he-IL" sz="4800" dirty="0" smtClean="0">
                <a:effectLst/>
                <a:cs typeface="+mn-cs"/>
              </a:rPr>
            </a:br>
            <a:r>
              <a:rPr lang="he-IL" sz="4800" dirty="0" smtClean="0">
                <a:effectLst/>
                <a:cs typeface="+mn-cs"/>
              </a:rPr>
              <a:t>הגבלות </a:t>
            </a:r>
            <a:r>
              <a:rPr lang="he-IL" sz="4800" dirty="0">
                <a:effectLst/>
                <a:cs typeface="+mn-cs"/>
              </a:rPr>
              <a:t>חייב, שימוש יעיל ואפקטיבי </a:t>
            </a:r>
            <a:r>
              <a:rPr lang="he-IL" sz="4800" dirty="0" smtClean="0">
                <a:effectLst/>
                <a:cs typeface="+mn-cs"/>
              </a:rPr>
              <a:t>בהגבלות</a:t>
            </a:r>
            <a:r>
              <a:rPr lang="he-IL" sz="4800" dirty="0">
                <a:effectLst/>
                <a:cs typeface="+mn-cs"/>
              </a:rPr>
              <a:t> </a:t>
            </a:r>
            <a:r>
              <a:rPr lang="he-IL" sz="4800" dirty="0" smtClean="0">
                <a:effectLst/>
                <a:cs typeface="+mn-cs"/>
              </a:rPr>
              <a:t>בהוצאה </a:t>
            </a:r>
            <a:r>
              <a:rPr lang="he-IL" sz="4800" dirty="0">
                <a:effectLst/>
                <a:cs typeface="+mn-cs"/>
              </a:rPr>
              <a:t>לפועל</a:t>
            </a:r>
            <a:r>
              <a:rPr lang="he-IL" sz="1800" dirty="0">
                <a:effectLst/>
                <a:cs typeface="+mn-cs"/>
              </a:rPr>
              <a:t/>
            </a:r>
            <a:br>
              <a:rPr lang="he-IL" sz="1800" dirty="0">
                <a:effectLst/>
                <a:cs typeface="+mn-cs"/>
              </a:rPr>
            </a:br>
            <a:endParaRPr lang="he-IL" sz="1800" dirty="0">
              <a:effectLst/>
              <a:cs typeface="+mn-cs"/>
            </a:endParaRPr>
          </a:p>
        </p:txBody>
      </p:sp>
      <p:sp>
        <p:nvSpPr>
          <p:cNvPr id="3" name="כותרת משנה 2"/>
          <p:cNvSpPr>
            <a:spLocks noGrp="1"/>
          </p:cNvSpPr>
          <p:nvPr>
            <p:ph type="subTitle" idx="1"/>
          </p:nvPr>
        </p:nvSpPr>
        <p:spPr>
          <a:xfrm>
            <a:off x="907504" y="4772744"/>
            <a:ext cx="6400800" cy="1752600"/>
          </a:xfrm>
        </p:spPr>
        <p:txBody>
          <a:bodyPr>
            <a:normAutofit/>
          </a:bodyPr>
          <a:lstStyle/>
          <a:p>
            <a:pPr>
              <a:spcBef>
                <a:spcPct val="0"/>
              </a:spcBef>
            </a:pPr>
            <a:r>
              <a:rPr lang="he-IL" sz="4400" b="1" dirty="0" smtClean="0">
                <a:solidFill>
                  <a:schemeClr val="tx1"/>
                </a:solidFill>
                <a:latin typeface="+mj-lt"/>
                <a:ea typeface="+mj-ea"/>
              </a:rPr>
              <a:t>כבוד הרשמת קרן בקשי</a:t>
            </a:r>
            <a:endParaRPr lang="he-IL" sz="4400" b="1" dirty="0">
              <a:solidFill>
                <a:schemeClr val="tx1"/>
              </a:solidFill>
              <a:latin typeface="+mj-lt"/>
              <a:ea typeface="+mj-ea"/>
            </a:endParaRPr>
          </a:p>
          <a:p>
            <a:pPr>
              <a:spcBef>
                <a:spcPct val="0"/>
              </a:spcBef>
            </a:pPr>
            <a:endParaRPr lang="he-IL" sz="4400" dirty="0" smtClean="0">
              <a:solidFill>
                <a:schemeClr val="tx1"/>
              </a:solidFill>
              <a:latin typeface="+mj-lt"/>
              <a:ea typeface="+mj-ea"/>
              <a:cs typeface="+mj-cs"/>
            </a:endParaRPr>
          </a:p>
          <a:p>
            <a:pPr>
              <a:spcBef>
                <a:spcPct val="0"/>
              </a:spcBef>
            </a:pPr>
            <a:endParaRPr lang="he-IL" sz="4400" dirty="0">
              <a:solidFill>
                <a:schemeClr val="tx1"/>
              </a:solidFill>
              <a:latin typeface="+mj-lt"/>
              <a:ea typeface="+mj-ea"/>
              <a:cs typeface="+mj-cs"/>
            </a:endParaRPr>
          </a:p>
        </p:txBody>
      </p:sp>
      <p:sp>
        <p:nvSpPr>
          <p:cNvPr id="4" name="מציין מיקום של תאריך 3"/>
          <p:cNvSpPr>
            <a:spLocks noGrp="1"/>
          </p:cNvSpPr>
          <p:nvPr>
            <p:ph type="dt" sz="half" idx="10"/>
          </p:nvPr>
        </p:nvSpPr>
        <p:spPr>
          <a:xfrm>
            <a:off x="278160" y="327571"/>
            <a:ext cx="2133600" cy="365125"/>
          </a:xfrm>
        </p:spPr>
        <p:txBody>
          <a:bodyPr/>
          <a:lstStyle/>
          <a:p>
            <a:r>
              <a:rPr lang="he-IL" sz="2800" b="1" dirty="0" smtClean="0"/>
              <a:t>11/08/2015</a:t>
            </a:r>
            <a:endParaRPr lang="he-IL" sz="1400" b="1" dirty="0"/>
          </a:p>
        </p:txBody>
      </p:sp>
    </p:spTree>
    <p:extLst>
      <p:ext uri="{BB962C8B-B14F-4D97-AF65-F5344CB8AC3E}">
        <p14:creationId xmlns:p14="http://schemas.microsoft.com/office/powerpoint/2010/main" val="2931450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878904" y="704088"/>
            <a:ext cx="8229600" cy="1143000"/>
          </a:xfrm>
        </p:spPr>
        <p:txBody>
          <a:bodyPr>
            <a:normAutofit/>
          </a:bodyPr>
          <a:lstStyle/>
          <a:p>
            <a:r>
              <a:rPr lang="he-IL" sz="4500" b="1" dirty="0" smtClean="0"/>
              <a:t>תיקון 29 לחוק ההוצאה לפועל:</a:t>
            </a:r>
            <a:endParaRPr lang="he-IL" sz="4500" b="1" dirty="0"/>
          </a:p>
        </p:txBody>
      </p:sp>
      <p:sp>
        <p:nvSpPr>
          <p:cNvPr id="3" name="מציין מיקום תוכן 2"/>
          <p:cNvSpPr>
            <a:spLocks noGrp="1"/>
          </p:cNvSpPr>
          <p:nvPr>
            <p:ph idx="1"/>
          </p:nvPr>
        </p:nvSpPr>
        <p:spPr/>
        <p:txBody>
          <a:bodyPr/>
          <a:lstStyle/>
          <a:p>
            <a:endParaRPr lang="he-IL" dirty="0" smtClean="0"/>
          </a:p>
          <a:p>
            <a:r>
              <a:rPr lang="he-IL" dirty="0" smtClean="0"/>
              <a:t>שינויים ארגוניים במערכת.</a:t>
            </a:r>
          </a:p>
          <a:p>
            <a:r>
              <a:rPr lang="he-IL" dirty="0" smtClean="0"/>
              <a:t>צמצום באופן משמעותי את מסגרת התנאים שמאפשרים להביא חייב למאסר.</a:t>
            </a:r>
          </a:p>
          <a:p>
            <a:r>
              <a:rPr lang="he-IL" dirty="0" smtClean="0"/>
              <a:t>קבלת מידע רב אודות החייבים אשר לא היה נגיש קודם</a:t>
            </a:r>
            <a:r>
              <a:rPr lang="he-IL" dirty="0" smtClean="0"/>
              <a:t>.</a:t>
            </a:r>
          </a:p>
          <a:p>
            <a:r>
              <a:rPr lang="he-IL" dirty="0" smtClean="0"/>
              <a:t>הגבלות.</a:t>
            </a:r>
            <a:endParaRPr lang="he-IL" dirty="0" smtClean="0"/>
          </a:p>
          <a:p>
            <a:pPr marL="0" indent="0">
              <a:buNone/>
            </a:pPr>
            <a:endParaRPr lang="he-IL" dirty="0"/>
          </a:p>
        </p:txBody>
      </p:sp>
    </p:spTree>
    <p:extLst>
      <p:ext uri="{BB962C8B-B14F-4D97-AF65-F5344CB8AC3E}">
        <p14:creationId xmlns:p14="http://schemas.microsoft.com/office/powerpoint/2010/main" val="2518119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90872" y="404664"/>
            <a:ext cx="8229600" cy="1143000"/>
          </a:xfrm>
        </p:spPr>
        <p:txBody>
          <a:bodyPr>
            <a:normAutofit fontScale="90000"/>
          </a:bodyPr>
          <a:lstStyle/>
          <a:p>
            <a:r>
              <a:rPr lang="he-IL" b="1" dirty="0"/>
              <a:t>חוק ההוצאה לפועל, תשכ"ז-1967</a:t>
            </a:r>
          </a:p>
        </p:txBody>
      </p:sp>
      <p:sp>
        <p:nvSpPr>
          <p:cNvPr id="3" name="מציין מיקום תוכן 2"/>
          <p:cNvSpPr>
            <a:spLocks noGrp="1"/>
          </p:cNvSpPr>
          <p:nvPr>
            <p:ph idx="1"/>
          </p:nvPr>
        </p:nvSpPr>
        <p:spPr/>
        <p:txBody>
          <a:bodyPr>
            <a:normAutofit fontScale="55000" lnSpcReduction="20000"/>
          </a:bodyPr>
          <a:lstStyle/>
          <a:p>
            <a:pPr marL="0" indent="0">
              <a:buNone/>
            </a:pPr>
            <a:r>
              <a:rPr lang="he-IL" dirty="0"/>
              <a:t>66א.  התקיימו לגבי החייב התנאים כאמור בסעיף 66ב, </a:t>
            </a:r>
            <a:r>
              <a:rPr lang="he-IL" b="1" u="sng" dirty="0"/>
              <a:t>ושוכנע רשם ההוצאה לפועל כי הדבר מוצדק בנסיבות העניין, בהתחשב בפגיעה בחייב ובהליכים אחרים שננקטו לשם גביית החוב, לרבות הליכים לקבלת מידע</a:t>
            </a:r>
            <a:r>
              <a:rPr lang="he-IL" dirty="0"/>
              <a:t> על החייב, ככל הנדרש, רשאי הוא להטיל על החייב הגבלה כמפורט להלן, אחת או יותר, מיוזמתו או על פי בקשה זוכה, לתקופה ובתנאים שיקבע:</a:t>
            </a:r>
          </a:p>
          <a:p>
            <a:pPr marL="0" indent="0">
              <a:buNone/>
            </a:pPr>
            <a:r>
              <a:rPr lang="he-IL" dirty="0"/>
              <a:t>(1)  הגבלת החייב מקבל דרכון ישראלי או תעודת מעבר לפי חוק הדרכונים, התשי"ב-1952, מהחזיק דרכון או תעודת מעבר כאמור או מלהאריך את תוקפם, ובלבד שיהיו תקפים לצורך שיבה לישראל; הגבלה זו לא תוטל אם שוכנע רשם ההוצאה לפועל שהיציאה מישראל דרושה מטעמי בריאותו של החייב או של בן משפחה התלוי בו;</a:t>
            </a:r>
          </a:p>
          <a:p>
            <a:pPr marL="0" indent="0">
              <a:buNone/>
            </a:pPr>
            <a:r>
              <a:rPr lang="he-IL" dirty="0"/>
              <a:t>(2)  עיכוב יציאתו של החייב מן הארץ; הגבלה זו לא תוטל אם שוכנע רשם ההוצאה לפועל שהיציאה מישראל דרושה מטעמי בריאותו של החייב או של בן משפחה התלוי בו;</a:t>
            </a:r>
          </a:p>
          <a:p>
            <a:pPr marL="0" indent="0">
              <a:buNone/>
            </a:pPr>
            <a:r>
              <a:rPr lang="he-IL" dirty="0"/>
              <a:t>(3)  הגבלת החייב כלקוח מוגבל מיוחד, כמשמעותו בחוק שיקים ללא כיסוי, התשמ"א-1981;</a:t>
            </a:r>
          </a:p>
          <a:p>
            <a:pPr marL="0" indent="0">
              <a:buNone/>
            </a:pPr>
            <a:r>
              <a:rPr lang="he-IL" dirty="0"/>
              <a:t>(4)  (א)   הגבלת החייב מעשות שימוש בכרטיס חיוב, כמשמעותו בחוק כרטיסי חיוב, התשמ"ו-1986; לעניין זה, דין הגבלה כדין סיום חוזה כרטיס החיוב בהודעת החייב; הודעה על כך תינתן למנפיק בדרך שתיקבע, ויראו במועד קבלת ההודעה את מועד סיום החוזה;</a:t>
            </a:r>
          </a:p>
          <a:p>
            <a:pPr marL="0" indent="0">
              <a:buNone/>
            </a:pPr>
            <a:r>
              <a:rPr lang="he-IL" dirty="0" smtClean="0"/>
              <a:t>(ב)   לא יראו הגבלה כאמור בפסקת משנה (א) כסיום חוזה בהודעת החייב, לעניין הוראות בחוזה שלפיהן הלקוח חייב בתשלום כלשהו בשל עצם קיצורה של תקופת השימוש בכרטיס החיוב, כגון חיוב החייב בתשלום עבור מתנות מותנות שימוש שקיבל מהמנפיק;</a:t>
            </a:r>
          </a:p>
          <a:p>
            <a:pPr marL="0" indent="0">
              <a:buNone/>
            </a:pPr>
            <a:r>
              <a:rPr lang="he-IL" dirty="0" smtClean="0"/>
              <a:t>(5)  הגבלת החייב מייסד תאגיד או מהיות בעל עניין בתאגיד, במישרין או בעקיפין, לרבות יחד עם אחר או באמצעות אחר, ואם השתתף החייב בייסוד תאגיד או היה בעל עניין בתאגיד – מתן הוראות לעניין הפסקת כהונתו או חברותו בתאגיד; אין בהוראות לפי פסקה זו או בהפרתן כדי לגרוע מתוקפה של התאגדות או פעולה משפטית של תאגיד שבו היה החייב מייסד או בעל עניין כאמור; לעניין זה, "בעל עניין" – כהגדרתו בסעיף 69ד(ב);</a:t>
            </a:r>
          </a:p>
          <a:p>
            <a:pPr marL="0" indent="0">
              <a:buNone/>
            </a:pPr>
            <a:r>
              <a:rPr lang="he-IL" dirty="0" smtClean="0"/>
              <a:t>(6)  הגבלת החייב מקבל, מהחזיק או מחדש רישיון נהיגה; הגבלה זו לא תוטל אם שוכנע רשם ההוצאה לפועל כי הטלתה עלולה לפגוע פגיעה ממשית בעיסוקו של החייב וביכולתו לשלם את החוב או שרישיון הנהיגה חיוני לחייב, עקב נכותו או עקב נכות בן משפחה התלוי בו; לעניין זה יראו את מי שהוטלה עליו הגבלה מהחזיק רישיון נהיגה כמי שרישיון הנהיגה שלו פקע מחמת אי-תשלום אגרה.</a:t>
            </a:r>
          </a:p>
          <a:p>
            <a:endParaRPr lang="he-IL" dirty="0"/>
          </a:p>
        </p:txBody>
      </p:sp>
    </p:spTree>
    <p:extLst>
      <p:ext uri="{BB962C8B-B14F-4D97-AF65-F5344CB8AC3E}">
        <p14:creationId xmlns:p14="http://schemas.microsoft.com/office/powerpoint/2010/main" val="4030174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590872" y="548680"/>
            <a:ext cx="8229600" cy="1143000"/>
          </a:xfrm>
        </p:spPr>
        <p:txBody>
          <a:bodyPr>
            <a:normAutofit/>
          </a:bodyPr>
          <a:lstStyle/>
          <a:p>
            <a:r>
              <a:rPr lang="he-IL" sz="4500" b="1" dirty="0" smtClean="0"/>
              <a:t>חוק ההוצאה לפועל, תשכ"ז-1967</a:t>
            </a:r>
            <a:endParaRPr lang="he-IL" sz="4500" b="1" dirty="0"/>
          </a:p>
        </p:txBody>
      </p:sp>
      <p:sp>
        <p:nvSpPr>
          <p:cNvPr id="3" name="מציין מיקום תוכן 2"/>
          <p:cNvSpPr>
            <a:spLocks noGrp="1"/>
          </p:cNvSpPr>
          <p:nvPr>
            <p:ph idx="1"/>
          </p:nvPr>
        </p:nvSpPr>
        <p:spPr/>
        <p:txBody>
          <a:bodyPr>
            <a:normAutofit fontScale="70000" lnSpcReduction="20000"/>
          </a:bodyPr>
          <a:lstStyle/>
          <a:p>
            <a:pPr marL="0" indent="0">
              <a:buNone/>
            </a:pPr>
            <a:r>
              <a:rPr lang="he-IL" dirty="0"/>
              <a:t>66ב.  (א)  הגבלות לפי סעיף 66א לא יוטלו אלא בהתקיים אחד מתנאים אלה:</a:t>
            </a:r>
          </a:p>
          <a:p>
            <a:pPr marL="0" indent="0">
              <a:buNone/>
            </a:pPr>
            <a:r>
              <a:rPr lang="he-IL" dirty="0"/>
              <a:t>(1)   </a:t>
            </a:r>
            <a:r>
              <a:rPr lang="he-IL" b="1" u="sng" dirty="0"/>
              <a:t>החייב הובא לפני רשם ההוצאה לפועל על פי צו הבאה</a:t>
            </a:r>
            <a:r>
              <a:rPr lang="he-IL" dirty="0"/>
              <a:t> לפי סעיף 69יב, או בא לפניו בדרך אחרת, הוכח לרשם ההוצאה לפועל כי הוא בעל יכולת המשתמט מתשלום החוב ולא ניתן הסבר סביר לאי-התשלום, </a:t>
            </a:r>
            <a:r>
              <a:rPr lang="he-IL" b="1" u="sng" dirty="0"/>
              <a:t>ובלבד שהחוב הפסוק או החובות הפסוקים במצטבר עולים על 500 שקלים חדשים;</a:t>
            </a:r>
          </a:p>
          <a:p>
            <a:pPr marL="0" indent="0">
              <a:buNone/>
            </a:pPr>
            <a:r>
              <a:rPr lang="he-IL" b="1" dirty="0"/>
              <a:t>(תיקון מס' 42) תשע"ג-2013</a:t>
            </a:r>
            <a:endParaRPr lang="he-IL" dirty="0"/>
          </a:p>
          <a:p>
            <a:pPr marL="0" indent="0">
              <a:buNone/>
            </a:pPr>
            <a:r>
              <a:rPr lang="he-IL" dirty="0"/>
              <a:t>(2)   החוב הפסוק נובע ממזונות המגיעים לפי פסק דין למזונות, למעט חוב מזונות שגובה המוסד לביטוח לאומי לפי חוק המזונות (הבטחת תשלום), התשל"ב-1972 (בחוק זה – חוק המזונות);</a:t>
            </a:r>
          </a:p>
          <a:p>
            <a:pPr marL="0" indent="0">
              <a:buNone/>
            </a:pPr>
            <a:r>
              <a:rPr lang="he-IL" dirty="0"/>
              <a:t>(3)   </a:t>
            </a:r>
            <a:r>
              <a:rPr lang="he-IL" b="1" u="sng" dirty="0"/>
              <a:t>החייב הוא בעל יכולת המשתמט מתשלום חובותיו</a:t>
            </a:r>
            <a:r>
              <a:rPr lang="he-IL" dirty="0"/>
              <a:t> כאמור בסעיפים 7ג, 67(ד), 69יא(ד) או 69יג(ד), ובלבד שהתקיים אחד מאלה:</a:t>
            </a:r>
          </a:p>
          <a:p>
            <a:pPr marL="0" indent="0">
              <a:buNone/>
            </a:pPr>
            <a:r>
              <a:rPr lang="he-IL" dirty="0"/>
              <a:t>(א)   </a:t>
            </a:r>
            <a:r>
              <a:rPr lang="he-IL" b="1" u="sng" dirty="0"/>
              <a:t>חלפו שישה חודשים ממועד המצאת האזהרה</a:t>
            </a:r>
            <a:r>
              <a:rPr lang="he-IL" dirty="0"/>
              <a:t> לחייב בהמצאה מלאה, </a:t>
            </a:r>
            <a:r>
              <a:rPr lang="he-IL" b="1" u="sng" dirty="0"/>
              <a:t>והחוב הפסוק או החובות הפסוקים במצטבר עולים על 2,500 שקלים חדשים;</a:t>
            </a:r>
          </a:p>
          <a:p>
            <a:pPr marL="0" indent="0">
              <a:buNone/>
            </a:pPr>
            <a:r>
              <a:rPr lang="he-IL" dirty="0"/>
              <a:t>(ב)   </a:t>
            </a:r>
            <a:r>
              <a:rPr lang="he-IL" b="1" u="sng" dirty="0"/>
              <a:t>חלפה שנה ממועד המצאת האזהרה </a:t>
            </a:r>
            <a:r>
              <a:rPr lang="he-IL" dirty="0"/>
              <a:t>לחייב בהמצאה מלאה, </a:t>
            </a:r>
            <a:r>
              <a:rPr lang="he-IL" b="1" u="sng" dirty="0"/>
              <a:t>והחוב הפסוק או החובות הפסוקים במצטבר עולים על 500 שקלים חדשים.</a:t>
            </a:r>
          </a:p>
          <a:p>
            <a:pPr marL="0" indent="0">
              <a:buNone/>
            </a:pPr>
            <a:r>
              <a:rPr lang="he-IL" dirty="0"/>
              <a:t>          (ב)  שר המשפטים, באישור ועדת החוקה חוק ומשפט של הכנסת, רשאי –</a:t>
            </a:r>
          </a:p>
          <a:p>
            <a:pPr marL="0" indent="0">
              <a:buNone/>
            </a:pPr>
            <a:r>
              <a:rPr lang="he-IL" dirty="0"/>
              <a:t>(1)   לקבוע הוראות לעניין דרכי הטלת הגבלות לפי פרק זה;</a:t>
            </a:r>
          </a:p>
          <a:p>
            <a:pPr marL="0" indent="0">
              <a:buNone/>
            </a:pPr>
            <a:r>
              <a:rPr lang="he-IL" dirty="0"/>
              <a:t>(2)   לשנות, בצו, את התקופות והסכומים הקבועים בסעיף קטן (א).</a:t>
            </a:r>
          </a:p>
          <a:p>
            <a:endParaRPr lang="he-IL" dirty="0"/>
          </a:p>
        </p:txBody>
      </p:sp>
    </p:spTree>
    <p:extLst>
      <p:ext uri="{BB962C8B-B14F-4D97-AF65-F5344CB8AC3E}">
        <p14:creationId xmlns:p14="http://schemas.microsoft.com/office/powerpoint/2010/main" val="2727295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043608" y="548680"/>
            <a:ext cx="8229600" cy="1143000"/>
          </a:xfrm>
        </p:spPr>
        <p:txBody>
          <a:bodyPr>
            <a:normAutofit/>
          </a:bodyPr>
          <a:lstStyle/>
          <a:p>
            <a:r>
              <a:rPr lang="he-IL" sz="4500" b="1" dirty="0" smtClean="0">
                <a:cs typeface="+mn-cs"/>
              </a:rPr>
              <a:t>חוק ההוצאה לפועל, תשכ"ז-1967</a:t>
            </a:r>
            <a:endParaRPr lang="he-IL" sz="4500" b="1" dirty="0">
              <a:cs typeface="+mn-cs"/>
            </a:endParaRPr>
          </a:p>
        </p:txBody>
      </p:sp>
      <p:sp>
        <p:nvSpPr>
          <p:cNvPr id="3" name="מציין מיקום תוכן 2"/>
          <p:cNvSpPr>
            <a:spLocks noGrp="1"/>
          </p:cNvSpPr>
          <p:nvPr>
            <p:ph idx="1"/>
          </p:nvPr>
        </p:nvSpPr>
        <p:spPr/>
        <p:txBody>
          <a:bodyPr/>
          <a:lstStyle/>
          <a:p>
            <a:r>
              <a:rPr lang="he-IL" dirty="0" smtClean="0"/>
              <a:t>(6)  הגבלת החייב מקבל, מהחזיק או מחדש רישיון נהיגה; הגבלה זו לא תוטל אם שוכנע רשם ההוצאה לפועל כי הטלתה </a:t>
            </a:r>
            <a:r>
              <a:rPr lang="he-IL" b="1" u="sng" dirty="0" smtClean="0"/>
              <a:t>עלולה לפגוע פגיעה ממשית בעיסוקו של החייב וביכולתו לשלם את החוב</a:t>
            </a:r>
            <a:r>
              <a:rPr lang="he-IL" dirty="0" smtClean="0"/>
              <a:t> או </a:t>
            </a:r>
            <a:r>
              <a:rPr lang="he-IL" b="1" u="sng" dirty="0" smtClean="0"/>
              <a:t>שרישיון הנהיגה חיוני לחייב, עקב נכותו או עקב נכות בן משפחה התלוי בו</a:t>
            </a:r>
            <a:r>
              <a:rPr lang="he-IL" dirty="0" smtClean="0"/>
              <a:t>; לעניין זה יראו את מי שהוטלה עליו הגבלה מהחזיק רישיון נהיגה כמי שרישיון הנהיגה שלו פקע מחמת אי-תשלום אגרה.</a:t>
            </a:r>
          </a:p>
          <a:p>
            <a:endParaRPr lang="he-IL" dirty="0"/>
          </a:p>
        </p:txBody>
      </p:sp>
    </p:spTree>
    <p:extLst>
      <p:ext uri="{BB962C8B-B14F-4D97-AF65-F5344CB8AC3E}">
        <p14:creationId xmlns:p14="http://schemas.microsoft.com/office/powerpoint/2010/main" val="1998763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15616" y="548680"/>
            <a:ext cx="8229600" cy="1143000"/>
          </a:xfrm>
        </p:spPr>
        <p:txBody>
          <a:bodyPr>
            <a:normAutofit/>
          </a:bodyPr>
          <a:lstStyle/>
          <a:p>
            <a:r>
              <a:rPr lang="he-IL" sz="4500" b="1" dirty="0">
                <a:cs typeface="+mn-cs"/>
              </a:rPr>
              <a:t>חוק ההוצאה לפועל, תשכ"ז-1967</a:t>
            </a:r>
            <a:endParaRPr lang="he-IL" sz="4500" dirty="0">
              <a:cs typeface="+mn-cs"/>
            </a:endParaRPr>
          </a:p>
        </p:txBody>
      </p:sp>
      <p:sp>
        <p:nvSpPr>
          <p:cNvPr id="3" name="מציין מיקום תוכן 2"/>
          <p:cNvSpPr>
            <a:spLocks noGrp="1"/>
          </p:cNvSpPr>
          <p:nvPr>
            <p:ph idx="1"/>
          </p:nvPr>
        </p:nvSpPr>
        <p:spPr/>
        <p:txBody>
          <a:bodyPr>
            <a:normAutofit/>
          </a:bodyPr>
          <a:lstStyle/>
          <a:p>
            <a:pPr marL="0" indent="0">
              <a:buNone/>
            </a:pPr>
            <a:r>
              <a:rPr lang="he-IL" dirty="0" smtClean="0"/>
              <a:t>66ד</a:t>
            </a:r>
            <a:r>
              <a:rPr lang="he-IL" dirty="0"/>
              <a:t>. (ג)   רשם ההוצאה לפועל יורה על ביטול הגבלה אם נוכח כי החייב </a:t>
            </a:r>
            <a:r>
              <a:rPr lang="he-IL" b="1" u="sng" dirty="0"/>
              <a:t>מקיים הוראות של צו תשלומים</a:t>
            </a:r>
            <a:r>
              <a:rPr lang="he-IL" dirty="0"/>
              <a:t> או הוראות הסכם בינו לבין הזוכה לעניין פירעון החוב; בוטלה הגבלה כאמור בסעיף קטן זה, רשאי רשם ההוצאה לפועל להטילה מחדש, מיוזמתו או לבקשת הזוכה, אם נוכח כי החייב הפסיק לקיים את הוראות הצו או ההסכם; הגבלה שהוטלה מחדש לפי סעיף קטן זה תיכנס לתוקף בלא צורך במשלוח התראה לפי סעיף 66ג.</a:t>
            </a:r>
          </a:p>
          <a:p>
            <a:endParaRPr lang="he-IL" dirty="0"/>
          </a:p>
        </p:txBody>
      </p:sp>
    </p:spTree>
    <p:extLst>
      <p:ext uri="{BB962C8B-B14F-4D97-AF65-F5344CB8AC3E}">
        <p14:creationId xmlns:p14="http://schemas.microsoft.com/office/powerpoint/2010/main" val="7232099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זרימה">
  <a:themeElements>
    <a:clrScheme name="זרימה">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זרימה">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זרימה">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TotalTime>
  <Words>70</Words>
  <Application>Microsoft Office PowerPoint</Application>
  <PresentationFormat>‫הצגה על המסך (4:3)</PresentationFormat>
  <Paragraphs>33</Paragraphs>
  <Slides>6</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6</vt:i4>
      </vt:variant>
    </vt:vector>
  </HeadingPairs>
  <TitlesOfParts>
    <vt:vector size="7" baseType="lpstr">
      <vt:lpstr>זרימה</vt:lpstr>
      <vt:lpstr>חידושים ועדכונים הגבלות חייב, שימוש יעיל ואפקטיבי בהגבלות בהוצאה לפועל </vt:lpstr>
      <vt:lpstr>תיקון 29 לחוק ההוצאה לפועל:</vt:lpstr>
      <vt:lpstr>חוק ההוצאה לפועל, תשכ"ז-1967</vt:lpstr>
      <vt:lpstr>חוק ההוצאה לפועל, תשכ"ז-1967</vt:lpstr>
      <vt:lpstr>חוק ההוצאה לפועל, תשכ"ז-1967</vt:lpstr>
      <vt:lpstr>חוק ההוצאה לפועל, תשכ"ז-1967</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חידושים ועדכונים הגבלות חייב, שימוש יעיל ואפקטיבי בהגבלות בהוצאה לפועל</dc:title>
  <dc:creator>ilay</dc:creator>
  <cp:lastModifiedBy>קרן בקשי</cp:lastModifiedBy>
  <cp:revision>6</cp:revision>
  <dcterms:created xsi:type="dcterms:W3CDTF">2015-08-08T20:10:32Z</dcterms:created>
  <dcterms:modified xsi:type="dcterms:W3CDTF">2015-08-11T05:40:06Z</dcterms:modified>
</cp:coreProperties>
</file>