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9" r:id="rId6"/>
    <p:sldId id="263" r:id="rId7"/>
    <p:sldId id="270" r:id="rId8"/>
    <p:sldId id="264" r:id="rId9"/>
    <p:sldId id="266" r:id="rId10"/>
    <p:sldId id="271" r:id="rId11"/>
    <p:sldId id="273" r:id="rId12"/>
    <p:sldId id="283" r:id="rId13"/>
    <p:sldId id="274" r:id="rId14"/>
    <p:sldId id="265" r:id="rId15"/>
    <p:sldId id="268" r:id="rId16"/>
    <p:sldId id="275" r:id="rId17"/>
    <p:sldId id="276" r:id="rId18"/>
    <p:sldId id="277" r:id="rId19"/>
    <p:sldId id="281" r:id="rId20"/>
    <p:sldId id="282" r:id="rId21"/>
    <p:sldId id="279" r:id="rId22"/>
  </p:sldIdLst>
  <p:sldSz cx="12192000" cy="6858000"/>
  <p:notesSz cx="6858000"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578" autoAdjust="0"/>
    <p:restoredTop sz="94444" autoAdjust="0"/>
  </p:normalViewPr>
  <p:slideViewPr>
    <p:cSldViewPr snapToGrid="0">
      <p:cViewPr varScale="1">
        <p:scale>
          <a:sx n="64" d="100"/>
          <a:sy n="64" d="100"/>
        </p:scale>
        <p:origin x="96" y="3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e-IL" dirty="0" smtClean="0"/>
              <a:t>לחץ כדי לערוך סגנון כותרת של תבנית בסיס</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dirty="0"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238818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1647685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4095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30967280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81221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או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e-IL" smtClean="0"/>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smtClean="0"/>
              <a:t>לחץ כדי לערוך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18835923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783367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64193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3915077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11"/>
          </p:nvPr>
        </p:nvSpPr>
        <p:spPr/>
        <p:txBody>
          <a:bodyPr/>
          <a:lstStyle/>
          <a:p>
            <a:endParaRPr lang="he-IL" dirty="0"/>
          </a:p>
        </p:txBody>
      </p:sp>
      <p:sp>
        <p:nvSpPr>
          <p:cNvPr id="6" name="Slide Number Placeholder 5"/>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1986840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6" name="Footer Placeholder 5"/>
          <p:cNvSpPr>
            <a:spLocks noGrp="1"/>
          </p:cNvSpPr>
          <p:nvPr>
            <p:ph type="ftr" sz="quarter" idx="11"/>
          </p:nvPr>
        </p:nvSpPr>
        <p:spPr/>
        <p:txBody>
          <a:bodyPr/>
          <a:lstStyle/>
          <a:p>
            <a:endParaRPr lang="he-IL" dirty="0"/>
          </a:p>
        </p:txBody>
      </p:sp>
      <p:sp>
        <p:nvSpPr>
          <p:cNvPr id="7" name="Slide Number Placeholder 6"/>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1521566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8" name="Footer Placeholder 7"/>
          <p:cNvSpPr>
            <a:spLocks noGrp="1"/>
          </p:cNvSpPr>
          <p:nvPr>
            <p:ph type="ftr" sz="quarter" idx="11"/>
          </p:nvPr>
        </p:nvSpPr>
        <p:spPr/>
        <p:txBody>
          <a:bodyPr/>
          <a:lstStyle/>
          <a:p>
            <a:endParaRPr lang="he-IL" dirty="0"/>
          </a:p>
        </p:txBody>
      </p:sp>
      <p:sp>
        <p:nvSpPr>
          <p:cNvPr id="9" name="Slide Number Placeholder 8"/>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3537242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4" name="Footer Placeholder 3"/>
          <p:cNvSpPr>
            <a:spLocks noGrp="1"/>
          </p:cNvSpPr>
          <p:nvPr>
            <p:ph type="ftr" sz="quarter" idx="11"/>
          </p:nvPr>
        </p:nvSpPr>
        <p:spPr/>
        <p:txBody>
          <a:bodyPr/>
          <a:lstStyle/>
          <a:p>
            <a:endParaRPr lang="he-IL" dirty="0"/>
          </a:p>
        </p:txBody>
      </p:sp>
      <p:sp>
        <p:nvSpPr>
          <p:cNvPr id="5" name="Slide Number Placeholder 4"/>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172107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3" name="Footer Placeholder 2"/>
          <p:cNvSpPr>
            <a:spLocks noGrp="1"/>
          </p:cNvSpPr>
          <p:nvPr>
            <p:ph type="ftr" sz="quarter" idx="11"/>
          </p:nvPr>
        </p:nvSpPr>
        <p:spPr/>
        <p:txBody>
          <a:bodyPr/>
          <a:lstStyle/>
          <a:p>
            <a:endParaRPr lang="he-IL" dirty="0"/>
          </a:p>
        </p:txBody>
      </p:sp>
      <p:sp>
        <p:nvSpPr>
          <p:cNvPr id="4" name="Slide Number Placeholder 3"/>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4294110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6" name="Footer Placeholder 5"/>
          <p:cNvSpPr>
            <a:spLocks noGrp="1"/>
          </p:cNvSpPr>
          <p:nvPr>
            <p:ph type="ftr" sz="quarter" idx="11"/>
          </p:nvPr>
        </p:nvSpPr>
        <p:spPr/>
        <p:txBody>
          <a:bodyPr/>
          <a:lstStyle/>
          <a:p>
            <a:endParaRPr lang="he-IL" dirty="0"/>
          </a:p>
        </p:txBody>
      </p:sp>
      <p:sp>
        <p:nvSpPr>
          <p:cNvPr id="7" name="Slide Number Placeholder 6"/>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3133897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dirty="0" smtClean="0"/>
              <a:t>לחץ על הסמל כדי להוסיף תמונה</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667615F9-7A65-42A4-82C6-4C3D76F7153E}" type="datetimeFigureOut">
              <a:rPr lang="he-IL" smtClean="0"/>
              <a:t>כ"א/אב/תשע"ה</a:t>
            </a:fld>
            <a:endParaRPr lang="he-IL" dirty="0"/>
          </a:p>
        </p:txBody>
      </p:sp>
      <p:sp>
        <p:nvSpPr>
          <p:cNvPr id="6" name="Footer Placeholder 5"/>
          <p:cNvSpPr>
            <a:spLocks noGrp="1"/>
          </p:cNvSpPr>
          <p:nvPr>
            <p:ph type="ftr" sz="quarter" idx="11"/>
          </p:nvPr>
        </p:nvSpPr>
        <p:spPr/>
        <p:txBody>
          <a:bodyPr/>
          <a:lstStyle/>
          <a:p>
            <a:endParaRPr lang="he-IL" dirty="0"/>
          </a:p>
        </p:txBody>
      </p:sp>
      <p:sp>
        <p:nvSpPr>
          <p:cNvPr id="7" name="Slide Number Placeholder 6"/>
          <p:cNvSpPr>
            <a:spLocks noGrp="1"/>
          </p:cNvSpPr>
          <p:nvPr>
            <p:ph type="sldNum" sz="quarter" idx="12"/>
          </p:nvPr>
        </p:nvSpPr>
        <p:spPr/>
        <p:txBody>
          <a:bodyPr/>
          <a:lstStyle/>
          <a:p>
            <a:fld id="{6651B194-D7CD-4391-B0B6-A81BE0759ED7}" type="slidenum">
              <a:rPr lang="he-IL" smtClean="0"/>
              <a:t>‹#›</a:t>
            </a:fld>
            <a:endParaRPr lang="he-IL" dirty="0"/>
          </a:p>
        </p:txBody>
      </p:sp>
    </p:spTree>
    <p:extLst>
      <p:ext uri="{BB962C8B-B14F-4D97-AF65-F5344CB8AC3E}">
        <p14:creationId xmlns:p14="http://schemas.microsoft.com/office/powerpoint/2010/main" val="3247421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20000"/>
                <a:lumOff val="80000"/>
                <a:alpha val="70000"/>
              </a:schemeClr>
            </a:solidFill>
            <a:ln>
              <a:solidFill>
                <a:schemeClr val="accent1">
                  <a:lumMod val="20000"/>
                  <a:lumOff val="80000"/>
                </a:schemeClr>
              </a:solid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e-IL" dirty="0" smtClean="0"/>
              <a:t>לחץ כדי לערוך סגנון כותרת של תבנית בסיס</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67615F9-7A65-42A4-82C6-4C3D76F7153E}" type="datetimeFigureOut">
              <a:rPr lang="he-IL" smtClean="0"/>
              <a:t>כ"א/אב/תשע"ה</a:t>
            </a:fld>
            <a:endParaRPr lang="he-IL"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e-IL"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51B194-D7CD-4391-B0B6-A81BE0759ED7}" type="slidenum">
              <a:rPr lang="he-IL" smtClean="0"/>
              <a:t>‹#›</a:t>
            </a:fld>
            <a:endParaRPr lang="he-IL" dirty="0"/>
          </a:p>
        </p:txBody>
      </p:sp>
    </p:spTree>
    <p:extLst>
      <p:ext uri="{BB962C8B-B14F-4D97-AF65-F5344CB8AC3E}">
        <p14:creationId xmlns:p14="http://schemas.microsoft.com/office/powerpoint/2010/main" val="14482488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iming>
    <p:tnLst>
      <p:par>
        <p:cTn id="1" dur="indefinite" restart="never" nodeType="tmRoot"/>
      </p:par>
    </p:tnLst>
  </p:timing>
  <p:txStyles>
    <p:titleStyle>
      <a:lvl1pPr algn="l" defTabSz="457200" rtl="1" eaLnBrk="1" latinLnBrk="0" hangingPunct="1">
        <a:spcBef>
          <a:spcPct val="0"/>
        </a:spcBef>
        <a:buNone/>
        <a:defRPr sz="4000" kern="1200">
          <a:solidFill>
            <a:schemeClr val="accent1"/>
          </a:solidFill>
          <a:latin typeface="David" panose="020E0502060401010101" pitchFamily="34" charset="-79"/>
          <a:ea typeface="+mj-ea"/>
          <a:cs typeface="David" panose="020E0502060401010101" pitchFamily="34" charset="-79"/>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David" panose="020E0502060401010101" pitchFamily="34" charset="-79"/>
          <a:ea typeface="+mn-ea"/>
          <a:cs typeface="David" panose="020E0502060401010101" pitchFamily="34" charset="-79"/>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David" panose="020E0502060401010101" pitchFamily="34" charset="-79"/>
          <a:ea typeface="+mn-ea"/>
          <a:cs typeface="David" panose="020E0502060401010101" pitchFamily="34" charset="-79"/>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David" panose="020E0502060401010101" pitchFamily="34" charset="-79"/>
          <a:ea typeface="+mn-ea"/>
          <a:cs typeface="David" panose="020E0502060401010101" pitchFamily="34" charset="-79"/>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David" panose="020E0502060401010101" pitchFamily="34" charset="-79"/>
          <a:ea typeface="+mn-ea"/>
          <a:cs typeface="David" panose="020E0502060401010101" pitchFamily="34" charset="-79"/>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David" panose="020E0502060401010101" pitchFamily="34" charset="-79"/>
          <a:ea typeface="+mn-ea"/>
          <a:cs typeface="David" panose="020E0502060401010101" pitchFamily="34" charset="-79"/>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משנה 5"/>
          <p:cNvSpPr>
            <a:spLocks noGrp="1"/>
          </p:cNvSpPr>
          <p:nvPr>
            <p:ph type="subTitle" idx="1"/>
          </p:nvPr>
        </p:nvSpPr>
        <p:spPr>
          <a:xfrm>
            <a:off x="1493419" y="2030964"/>
            <a:ext cx="7905414" cy="1761547"/>
          </a:xfrm>
        </p:spPr>
        <p:txBody>
          <a:bodyPr>
            <a:noAutofit/>
          </a:bodyPr>
          <a:lstStyle/>
          <a:p>
            <a:pPr algn="ctr"/>
            <a:r>
              <a:rPr lang="he-IL" sz="4800" dirty="0" smtClean="0">
                <a:solidFill>
                  <a:schemeClr val="accent1"/>
                </a:solidFill>
              </a:rPr>
              <a:t>בקשה בטענת "פרעתי"</a:t>
            </a:r>
          </a:p>
          <a:p>
            <a:pPr algn="ctr"/>
            <a:r>
              <a:rPr lang="he-IL" sz="4800" dirty="0" smtClean="0">
                <a:solidFill>
                  <a:schemeClr val="accent1"/>
                </a:solidFill>
              </a:rPr>
              <a:t>סדרי דין וטענות הגנה</a:t>
            </a:r>
            <a:endParaRPr lang="he-IL" sz="4800" dirty="0">
              <a:solidFill>
                <a:schemeClr val="accent1"/>
              </a:solidFill>
            </a:endParaRPr>
          </a:p>
        </p:txBody>
      </p:sp>
      <p:sp>
        <p:nvSpPr>
          <p:cNvPr id="2" name="TextBox 1"/>
          <p:cNvSpPr txBox="1"/>
          <p:nvPr/>
        </p:nvSpPr>
        <p:spPr>
          <a:xfrm>
            <a:off x="1733266" y="4763069"/>
            <a:ext cx="6373504" cy="523220"/>
          </a:xfrm>
          <a:prstGeom prst="rect">
            <a:avLst/>
          </a:prstGeom>
          <a:noFill/>
        </p:spPr>
        <p:txBody>
          <a:bodyPr wrap="square" rtlCol="1">
            <a:spAutoFit/>
          </a:bodyPr>
          <a:lstStyle/>
          <a:p>
            <a:r>
              <a:rPr lang="he-IL" sz="2800" b="1" dirty="0" smtClean="0">
                <a:solidFill>
                  <a:schemeClr val="accent1"/>
                </a:solidFill>
                <a:latin typeface="David" panose="020E0502060401010101" pitchFamily="34" charset="-79"/>
                <a:cs typeface="David" panose="020E0502060401010101" pitchFamily="34" charset="-79"/>
              </a:rPr>
              <a:t>כבוד רשמת ההוצל"פ זהבית אלדר- מחוז מרכז</a:t>
            </a:r>
            <a:endParaRPr lang="he-IL" sz="2800" b="1" dirty="0">
              <a:solidFill>
                <a:schemeClr val="accent1"/>
              </a:solidFill>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5729633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09433" y="344490"/>
            <a:ext cx="9094331" cy="1049596"/>
          </a:xfrm>
          <a:solidFill>
            <a:schemeClr val="bg1"/>
          </a:solidFill>
          <a:ln>
            <a:solidFill>
              <a:schemeClr val="bg1"/>
            </a:solidFill>
          </a:ln>
        </p:spPr>
        <p:txBody>
          <a:bodyPr>
            <a:noAutofit/>
          </a:bodyPr>
          <a:lstStyle/>
          <a:p>
            <a:pPr marL="457200" lvl="1" indent="0">
              <a:buNone/>
            </a:pPr>
            <a:r>
              <a:rPr lang="he-IL" sz="3200" b="1" dirty="0" smtClean="0">
                <a:solidFill>
                  <a:schemeClr val="accent1"/>
                </a:solidFill>
              </a:rPr>
              <a:t>גבול סמכותו של רשם ההוצל"פ לפרש פסק דין במסגרת</a:t>
            </a:r>
          </a:p>
          <a:p>
            <a:pPr marL="457200" lvl="1" indent="0">
              <a:buNone/>
            </a:pPr>
            <a:r>
              <a:rPr lang="he-IL" sz="3200" b="1" dirty="0">
                <a:solidFill>
                  <a:schemeClr val="accent1"/>
                </a:solidFill>
              </a:rPr>
              <a:t> </a:t>
            </a:r>
            <a:r>
              <a:rPr lang="he-IL" sz="3200" b="1" dirty="0" smtClean="0">
                <a:solidFill>
                  <a:schemeClr val="accent1"/>
                </a:solidFill>
              </a:rPr>
              <a:t>                             </a:t>
            </a:r>
            <a:r>
              <a:rPr lang="he-IL" sz="3200" b="1" dirty="0">
                <a:solidFill>
                  <a:schemeClr val="accent1"/>
                </a:solidFill>
              </a:rPr>
              <a:t>טענת "פרעתי"</a:t>
            </a:r>
          </a:p>
          <a:p>
            <a:pPr marL="457200" lvl="1" indent="0">
              <a:buNone/>
            </a:pPr>
            <a:endParaRPr lang="he-IL" sz="3200" b="1" dirty="0">
              <a:solidFill>
                <a:schemeClr val="accent1"/>
              </a:solidFill>
            </a:endParaRPr>
          </a:p>
        </p:txBody>
      </p:sp>
      <p:sp>
        <p:nvSpPr>
          <p:cNvPr id="5" name="TextBox 4"/>
          <p:cNvSpPr txBox="1"/>
          <p:nvPr/>
        </p:nvSpPr>
        <p:spPr>
          <a:xfrm>
            <a:off x="646926" y="1528998"/>
            <a:ext cx="8619343" cy="5262979"/>
          </a:xfrm>
          <a:prstGeom prst="rect">
            <a:avLst/>
          </a:prstGeom>
          <a:noFill/>
        </p:spPr>
        <p:txBody>
          <a:bodyPr wrap="square" rtlCol="1">
            <a:spAutoFit/>
          </a:bodyPr>
          <a:lstStyle/>
          <a:p>
            <a:pPr marL="342900" indent="-342900" algn="just">
              <a:buClr>
                <a:schemeClr val="accent1"/>
              </a:buClr>
              <a:buFont typeface="Wingdings" panose="05000000000000000000" pitchFamily="2" charset="2"/>
              <a:buChar char="Ø"/>
            </a:pPr>
            <a:r>
              <a:rPr lang="he-IL" sz="2400" dirty="0" smtClean="0">
                <a:latin typeface="David" panose="020E0502060401010101" pitchFamily="34" charset="-79"/>
                <a:cs typeface="David" panose="020E0502060401010101" pitchFamily="34" charset="-79"/>
              </a:rPr>
              <a:t>מטרת הליכי ההוצל"פ הינה אכיפת החיובים הטמונים בפסק הדין.</a:t>
            </a:r>
            <a:endParaRPr lang="he-IL" sz="2400" dirty="0">
              <a:latin typeface="David" panose="020E0502060401010101" pitchFamily="34" charset="-79"/>
              <a:cs typeface="David" panose="020E0502060401010101" pitchFamily="34" charset="-79"/>
            </a:endParaRPr>
          </a:p>
          <a:p>
            <a:pPr marL="342900" indent="-342900" algn="just">
              <a:buClr>
                <a:schemeClr val="accent1"/>
              </a:buClr>
              <a:buFont typeface="Wingdings" panose="05000000000000000000" pitchFamily="2" charset="2"/>
              <a:buChar char="Ø"/>
            </a:pPr>
            <a:r>
              <a:rPr lang="he-IL" sz="2400" dirty="0" smtClean="0">
                <a:latin typeface="David" panose="020E0502060401010101" pitchFamily="34" charset="-79"/>
                <a:cs typeface="David" panose="020E0502060401010101" pitchFamily="34" charset="-79"/>
              </a:rPr>
              <a:t>מחובתו של רשם ההוצל"פ לאכוף פסק דין בין שהוא נכון ומדויק ובין שהוא שגוי. </a:t>
            </a:r>
            <a:r>
              <a:rPr lang="he-IL" sz="2400" b="1" dirty="0" smtClean="0">
                <a:latin typeface="David" panose="020E0502060401010101" pitchFamily="34" charset="-79"/>
                <a:cs typeface="David" panose="020E0502060401010101" pitchFamily="34" charset="-79"/>
              </a:rPr>
              <a:t>"אכיפת החיוב מחייבת הבנת מהותו ומשמעותו. השלב הראשון באכיפת החיוב הינו שלב ההבנה והפרשנות. כל הפעלה של פסק דין גוררת אחריה את פרשנותו. אולם מקום בו יש אי-בהירות, יש לעולם לזכור כי שיקול הדעת של ההוצאה לפועל הוא מוגבל לפי עצם טיבו וטבעו. מקום בו הבנת החיוב ופרשנותו אינם עולים מתוך פסק הדין ונסיבותיו, רשאי ראש ההוצאה לפועל לפנות לבית המשפט לצורך הבהרת פסק הדין. במקרים של חוסר בהירות יידרש אפוא השלב השני באכיפת החיוב, דהיינו שלב הבהרת פסק הדין לפי סעיף 12 לחוק ההוצאה לפועל". </a:t>
            </a:r>
          </a:p>
          <a:p>
            <a:pPr algn="just"/>
            <a:r>
              <a:rPr lang="he-IL" sz="2400" dirty="0" smtClean="0">
                <a:latin typeface="David" panose="020E0502060401010101" pitchFamily="34" charset="-79"/>
                <a:cs typeface="David" panose="020E0502060401010101" pitchFamily="34" charset="-79"/>
              </a:rPr>
              <a:t>      (רע"א 93\6856 </a:t>
            </a:r>
            <a:r>
              <a:rPr lang="he-IL" sz="2400" b="1" dirty="0" smtClean="0">
                <a:latin typeface="David" panose="020E0502060401010101" pitchFamily="34" charset="-79"/>
                <a:cs typeface="David" panose="020E0502060401010101" pitchFamily="34" charset="-79"/>
              </a:rPr>
              <a:t>בנימין חוטר נ' גבריאל מוקד </a:t>
            </a:r>
            <a:r>
              <a:rPr lang="he-IL" sz="2400" dirty="0" smtClean="0">
                <a:latin typeface="David" panose="020E0502060401010101" pitchFamily="34" charset="-79"/>
                <a:cs typeface="David" panose="020E0502060401010101" pitchFamily="34" charset="-79"/>
              </a:rPr>
              <a:t>פ"ד מ"ח(5)</a:t>
            </a:r>
          </a:p>
          <a:p>
            <a:pPr algn="just"/>
            <a:r>
              <a:rPr lang="he-IL" sz="2400" dirty="0">
                <a:latin typeface="David" panose="020E0502060401010101" pitchFamily="34" charset="-79"/>
                <a:cs typeface="David" panose="020E0502060401010101" pitchFamily="34" charset="-79"/>
              </a:rPr>
              <a:t> </a:t>
            </a:r>
            <a:r>
              <a:rPr lang="he-IL" sz="2400" dirty="0" smtClean="0">
                <a:latin typeface="David" panose="020E0502060401010101" pitchFamily="34" charset="-79"/>
                <a:cs typeface="David" panose="020E0502060401010101" pitchFamily="34" charset="-79"/>
              </a:rPr>
              <a:t>     </a:t>
            </a:r>
            <a:r>
              <a:rPr lang="he-IL" sz="2400" dirty="0">
                <a:latin typeface="David" panose="020E0502060401010101" pitchFamily="34" charset="-79"/>
                <a:cs typeface="David" panose="020E0502060401010101" pitchFamily="34" charset="-79"/>
              </a:rPr>
              <a:t>תשנ"ד\תשנ"ה,1994). </a:t>
            </a:r>
          </a:p>
          <a:p>
            <a:pPr algn="just"/>
            <a:endParaRPr lang="he-IL" sz="24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324915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452482" y="-1"/>
            <a:ext cx="9096252" cy="7015397"/>
          </a:xfrm>
        </p:spPr>
        <p:txBody>
          <a:bodyPr>
            <a:noAutofit/>
          </a:bodyPr>
          <a:lstStyle/>
          <a:p>
            <a:pPr algn="just">
              <a:buFont typeface="Wingdings" panose="05000000000000000000" pitchFamily="2" charset="2"/>
              <a:buChar char="Ø"/>
            </a:pPr>
            <a:r>
              <a:rPr lang="he-IL" sz="2600" dirty="0" smtClean="0">
                <a:solidFill>
                  <a:schemeClr val="tx1"/>
                </a:solidFill>
              </a:rPr>
              <a:t>ע"א (ת"א) 03\1094 </a:t>
            </a:r>
            <a:r>
              <a:rPr lang="he-IL" sz="2600" b="1" dirty="0" smtClean="0">
                <a:solidFill>
                  <a:schemeClr val="tx1"/>
                </a:solidFill>
              </a:rPr>
              <a:t>בנק מסד בע"מ נ' הרצל יצחק </a:t>
            </a:r>
            <a:r>
              <a:rPr lang="he-IL" sz="2600" dirty="0" smtClean="0">
                <a:solidFill>
                  <a:schemeClr val="tx1"/>
                </a:solidFill>
              </a:rPr>
              <a:t>(אתר נבו).</a:t>
            </a:r>
          </a:p>
          <a:p>
            <a:pPr marL="0" indent="0" algn="just">
              <a:buNone/>
            </a:pPr>
            <a:r>
              <a:rPr lang="he-IL" sz="2600" dirty="0" smtClean="0">
                <a:solidFill>
                  <a:schemeClr val="tx1"/>
                </a:solidFill>
              </a:rPr>
              <a:t>    בית המשפט קובע כי רשם ההוצל"פ חרג מסמכותו, כאשר פירש את</a:t>
            </a:r>
          </a:p>
          <a:p>
            <a:pPr marL="0" indent="0" algn="just">
              <a:buNone/>
            </a:pPr>
            <a:r>
              <a:rPr lang="he-IL" sz="2600" dirty="0" smtClean="0">
                <a:solidFill>
                  <a:schemeClr val="tx1"/>
                </a:solidFill>
              </a:rPr>
              <a:t>    פסק הדין המבוצע בתיק, באופן שבו אימץ פירוש אחד מתוך שניים</a:t>
            </a:r>
          </a:p>
          <a:p>
            <a:pPr marL="0" indent="0" algn="just">
              <a:buNone/>
            </a:pPr>
            <a:r>
              <a:rPr lang="he-IL" sz="2600" dirty="0" smtClean="0">
                <a:solidFill>
                  <a:schemeClr val="tx1"/>
                </a:solidFill>
              </a:rPr>
              <a:t>    </a:t>
            </a:r>
            <a:r>
              <a:rPr lang="he-IL" sz="2600" dirty="0">
                <a:solidFill>
                  <a:schemeClr val="tx1"/>
                </a:solidFill>
              </a:rPr>
              <a:t>אפשריים וסבירים </a:t>
            </a:r>
            <a:r>
              <a:rPr lang="he-IL" sz="2600" dirty="0" smtClean="0">
                <a:solidFill>
                  <a:schemeClr val="tx1"/>
                </a:solidFill>
              </a:rPr>
              <a:t>של פסק הדין לגביי סוג הריבית שנפסקה.</a:t>
            </a:r>
          </a:p>
          <a:p>
            <a:pPr marL="0" indent="0" algn="just">
              <a:buNone/>
            </a:pPr>
            <a:r>
              <a:rPr lang="he-IL" sz="2600" dirty="0">
                <a:solidFill>
                  <a:schemeClr val="tx1"/>
                </a:solidFill>
              </a:rPr>
              <a:t> </a:t>
            </a:r>
            <a:r>
              <a:rPr lang="he-IL" sz="2600" dirty="0" smtClean="0">
                <a:solidFill>
                  <a:schemeClr val="tx1"/>
                </a:solidFill>
              </a:rPr>
              <a:t>   בית המשפט מבטל החלטת הרשם שניתנה במסגרת טענת "פרעתי"</a:t>
            </a:r>
          </a:p>
          <a:p>
            <a:pPr marL="0" indent="0" algn="just">
              <a:buNone/>
            </a:pPr>
            <a:r>
              <a:rPr lang="he-IL" sz="2600" dirty="0">
                <a:solidFill>
                  <a:schemeClr val="tx1"/>
                </a:solidFill>
              </a:rPr>
              <a:t> </a:t>
            </a:r>
            <a:r>
              <a:rPr lang="he-IL" sz="2600" dirty="0" smtClean="0">
                <a:solidFill>
                  <a:schemeClr val="tx1"/>
                </a:solidFill>
              </a:rPr>
              <a:t>   ומורה לו לפנות בבקשה למתן הבהרה לפי ס' 12 לחוק ההוצל"פ.</a:t>
            </a:r>
          </a:p>
          <a:p>
            <a:pPr algn="just">
              <a:buFont typeface="Wingdings" panose="05000000000000000000" pitchFamily="2" charset="2"/>
              <a:buChar char="Ø"/>
            </a:pPr>
            <a:r>
              <a:rPr lang="he-IL" sz="2600" dirty="0">
                <a:solidFill>
                  <a:schemeClr val="tx1"/>
                </a:solidFill>
              </a:rPr>
              <a:t>ע"א (ת"א) 05\3155 </a:t>
            </a:r>
            <a:r>
              <a:rPr lang="he-IL" sz="2600" b="1" dirty="0">
                <a:solidFill>
                  <a:schemeClr val="tx1"/>
                </a:solidFill>
              </a:rPr>
              <a:t>משה שרה נ' מרקי נחמה </a:t>
            </a:r>
            <a:r>
              <a:rPr lang="he-IL" sz="2600" dirty="0">
                <a:solidFill>
                  <a:schemeClr val="tx1"/>
                </a:solidFill>
              </a:rPr>
              <a:t>(אתר נבו).</a:t>
            </a:r>
          </a:p>
          <a:p>
            <a:pPr marL="0" indent="0" algn="just">
              <a:buNone/>
            </a:pPr>
            <a:r>
              <a:rPr lang="he-IL" sz="2600" dirty="0">
                <a:solidFill>
                  <a:schemeClr val="tx1"/>
                </a:solidFill>
              </a:rPr>
              <a:t>     בית המשפט הופך את החלטת רשם ההוצל"פ, תוך קביעה כי </a:t>
            </a:r>
            <a:r>
              <a:rPr lang="he-IL" sz="2600" dirty="0" smtClean="0">
                <a:solidFill>
                  <a:schemeClr val="tx1"/>
                </a:solidFill>
              </a:rPr>
              <a:t>רשם</a:t>
            </a:r>
          </a:p>
          <a:p>
            <a:pPr marL="0" indent="0" algn="just">
              <a:buNone/>
            </a:pPr>
            <a:r>
              <a:rPr lang="he-IL" sz="2600" dirty="0">
                <a:solidFill>
                  <a:schemeClr val="tx1"/>
                </a:solidFill>
              </a:rPr>
              <a:t> </a:t>
            </a:r>
            <a:r>
              <a:rPr lang="he-IL" sz="2600" dirty="0" smtClean="0">
                <a:solidFill>
                  <a:schemeClr val="tx1"/>
                </a:solidFill>
              </a:rPr>
              <a:t>    </a:t>
            </a:r>
            <a:r>
              <a:rPr lang="he-IL" sz="2600" dirty="0">
                <a:solidFill>
                  <a:schemeClr val="tx1"/>
                </a:solidFill>
              </a:rPr>
              <a:t>ההוצל"פ חרג מסמכותו בכך שקרא לתוך פסק הדין על </a:t>
            </a:r>
            <a:r>
              <a:rPr lang="he-IL" sz="2600" dirty="0" smtClean="0">
                <a:solidFill>
                  <a:schemeClr val="tx1"/>
                </a:solidFill>
              </a:rPr>
              <a:t>דרך</a:t>
            </a:r>
          </a:p>
          <a:p>
            <a:pPr marL="0" indent="0" algn="just">
              <a:buNone/>
            </a:pPr>
            <a:r>
              <a:rPr lang="he-IL" sz="2600" dirty="0">
                <a:solidFill>
                  <a:schemeClr val="tx1"/>
                </a:solidFill>
              </a:rPr>
              <a:t> </a:t>
            </a:r>
            <a:r>
              <a:rPr lang="he-IL" sz="2600" dirty="0" smtClean="0">
                <a:solidFill>
                  <a:schemeClr val="tx1"/>
                </a:solidFill>
              </a:rPr>
              <a:t>   פרשנות </a:t>
            </a:r>
            <a:r>
              <a:rPr lang="he-IL" sz="2600" dirty="0">
                <a:solidFill>
                  <a:schemeClr val="tx1"/>
                </a:solidFill>
              </a:rPr>
              <a:t>סעד שלא היה כלול בפסק הדין.</a:t>
            </a:r>
            <a:endParaRPr lang="he-IL" sz="2600" dirty="0" smtClean="0">
              <a:solidFill>
                <a:schemeClr val="tx1"/>
              </a:solidFill>
            </a:endParaRPr>
          </a:p>
          <a:p>
            <a:pPr marL="0" indent="0" algn="just">
              <a:buNone/>
            </a:pPr>
            <a:r>
              <a:rPr lang="he-IL" sz="2600" dirty="0" smtClean="0">
                <a:solidFill>
                  <a:schemeClr val="tx1"/>
                </a:solidFill>
              </a:rPr>
              <a:t>   מדובר </a:t>
            </a:r>
            <a:r>
              <a:rPr lang="he-IL" sz="2600" dirty="0">
                <a:solidFill>
                  <a:schemeClr val="tx1"/>
                </a:solidFill>
              </a:rPr>
              <a:t>על מקרה בו נפסק כי על החייב לפנות מגרש. רשם </a:t>
            </a:r>
            <a:r>
              <a:rPr lang="he-IL" sz="2600" dirty="0" smtClean="0">
                <a:solidFill>
                  <a:schemeClr val="tx1"/>
                </a:solidFill>
              </a:rPr>
              <a:t>ההוצל"פ</a:t>
            </a:r>
          </a:p>
          <a:p>
            <a:pPr marL="0" indent="0" algn="just">
              <a:buNone/>
            </a:pPr>
            <a:r>
              <a:rPr lang="he-IL" sz="2600" dirty="0">
                <a:solidFill>
                  <a:schemeClr val="tx1"/>
                </a:solidFill>
              </a:rPr>
              <a:t>   פירש את פסק הדין ככולל גם חיוב להרוס את המבנה הבנוי </a:t>
            </a:r>
            <a:r>
              <a:rPr lang="he-IL" sz="2600" dirty="0" smtClean="0">
                <a:solidFill>
                  <a:schemeClr val="tx1"/>
                </a:solidFill>
              </a:rPr>
              <a:t>על</a:t>
            </a:r>
          </a:p>
          <a:p>
            <a:pPr marL="0" indent="0" algn="just">
              <a:buNone/>
            </a:pPr>
            <a:r>
              <a:rPr lang="he-IL" sz="2600" dirty="0">
                <a:solidFill>
                  <a:schemeClr val="tx1"/>
                </a:solidFill>
              </a:rPr>
              <a:t>   המגרש.</a:t>
            </a:r>
          </a:p>
          <a:p>
            <a:pPr marL="0" indent="0" algn="just">
              <a:buNone/>
            </a:pPr>
            <a:endParaRPr lang="he-IL" sz="2800" dirty="0" smtClean="0">
              <a:solidFill>
                <a:schemeClr val="tx1"/>
              </a:solidFill>
            </a:endParaRPr>
          </a:p>
          <a:p>
            <a:pPr marL="0" indent="0" algn="just">
              <a:buNone/>
            </a:pPr>
            <a:endParaRPr lang="he-IL" sz="2800" dirty="0" smtClean="0">
              <a:solidFill>
                <a:schemeClr val="tx1"/>
              </a:solidFill>
            </a:endParaRPr>
          </a:p>
          <a:p>
            <a:pPr marL="0" indent="0" algn="just">
              <a:buNone/>
            </a:pPr>
            <a:r>
              <a:rPr lang="he-IL" sz="2800" dirty="0" smtClean="0"/>
              <a:t>    </a:t>
            </a:r>
            <a:endParaRPr lang="he-IL" sz="2800" dirty="0"/>
          </a:p>
          <a:p>
            <a:pPr marL="0" indent="0" algn="just">
              <a:buNone/>
            </a:pPr>
            <a:endParaRPr lang="he-IL" sz="2800" dirty="0" smtClean="0"/>
          </a:p>
        </p:txBody>
      </p:sp>
    </p:spTree>
    <p:extLst>
      <p:ext uri="{BB962C8B-B14F-4D97-AF65-F5344CB8AC3E}">
        <p14:creationId xmlns:p14="http://schemas.microsoft.com/office/powerpoint/2010/main" val="2245883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737296" y="121926"/>
            <a:ext cx="8331754" cy="4794848"/>
          </a:xfrm>
        </p:spPr>
        <p:txBody>
          <a:bodyPr>
            <a:noAutofit/>
          </a:bodyPr>
          <a:lstStyle/>
          <a:p>
            <a:pPr>
              <a:buFont typeface="Wingdings" panose="05000000000000000000" pitchFamily="2" charset="2"/>
              <a:buChar char="Ø"/>
            </a:pPr>
            <a:r>
              <a:rPr lang="he-IL" sz="2800" dirty="0" err="1" smtClean="0">
                <a:solidFill>
                  <a:schemeClr val="tx1"/>
                </a:solidFill>
              </a:rPr>
              <a:t>בר"ע</a:t>
            </a:r>
            <a:r>
              <a:rPr lang="he-IL" sz="2800" dirty="0" smtClean="0">
                <a:solidFill>
                  <a:schemeClr val="tx1"/>
                </a:solidFill>
              </a:rPr>
              <a:t> (ח"י) 98\1195 </a:t>
            </a:r>
            <a:r>
              <a:rPr lang="he-IL" sz="2800" b="1" dirty="0" err="1" smtClean="0">
                <a:solidFill>
                  <a:schemeClr val="tx1"/>
                </a:solidFill>
              </a:rPr>
              <a:t>תירם</a:t>
            </a:r>
            <a:r>
              <a:rPr lang="he-IL" sz="2800" b="1" dirty="0" smtClean="0">
                <a:solidFill>
                  <a:schemeClr val="tx1"/>
                </a:solidFill>
              </a:rPr>
              <a:t> נ' עירית חיפה</a:t>
            </a:r>
            <a:r>
              <a:rPr lang="he-IL" sz="2800" dirty="0" smtClean="0">
                <a:solidFill>
                  <a:schemeClr val="tx1"/>
                </a:solidFill>
              </a:rPr>
              <a:t>, דינים מחוזי </a:t>
            </a:r>
            <a:r>
              <a:rPr lang="he-IL" sz="2800" dirty="0" err="1" smtClean="0">
                <a:solidFill>
                  <a:schemeClr val="tx1"/>
                </a:solidFill>
              </a:rPr>
              <a:t>כו</a:t>
            </a:r>
            <a:r>
              <a:rPr lang="he-IL" sz="2800" dirty="0" smtClean="0">
                <a:solidFill>
                  <a:schemeClr val="tx1"/>
                </a:solidFill>
              </a:rPr>
              <a:t>'(10), 253. בפסק הדין נקבע: </a:t>
            </a:r>
            <a:r>
              <a:rPr lang="he-IL" sz="2800" b="1" dirty="0" smtClean="0">
                <a:solidFill>
                  <a:schemeClr val="tx1"/>
                </a:solidFill>
              </a:rPr>
              <a:t>"על המבקשים לסלק את ידם מחלקה 72 גוש...ולהחזירה למשיבה שהיא פנויה מכל אדם וחפץ".</a:t>
            </a:r>
          </a:p>
          <a:p>
            <a:pPr marL="0" indent="0">
              <a:buNone/>
            </a:pPr>
            <a:r>
              <a:rPr lang="he-IL" sz="2800" dirty="0">
                <a:solidFill>
                  <a:schemeClr val="tx1"/>
                </a:solidFill>
              </a:rPr>
              <a:t> </a:t>
            </a:r>
            <a:r>
              <a:rPr lang="he-IL" sz="2800" dirty="0" smtClean="0">
                <a:solidFill>
                  <a:schemeClr val="tx1"/>
                </a:solidFill>
              </a:rPr>
              <a:t>   על החלקה ניצב בניין אבן אשר השתרע בחלקו על חלקות </a:t>
            </a:r>
          </a:p>
          <a:p>
            <a:pPr marL="0" indent="0">
              <a:buNone/>
            </a:pPr>
            <a:r>
              <a:rPr lang="he-IL" sz="2800" dirty="0">
                <a:solidFill>
                  <a:schemeClr val="tx1"/>
                </a:solidFill>
              </a:rPr>
              <a:t> </a:t>
            </a:r>
            <a:r>
              <a:rPr lang="he-IL" sz="2800" dirty="0" smtClean="0">
                <a:solidFill>
                  <a:schemeClr val="tx1"/>
                </a:solidFill>
              </a:rPr>
              <a:t>   </a:t>
            </a:r>
            <a:r>
              <a:rPr lang="he-IL" sz="2800" dirty="0">
                <a:solidFill>
                  <a:schemeClr val="tx1"/>
                </a:solidFill>
              </a:rPr>
              <a:t>אחרות הגובלות בחלקה.</a:t>
            </a:r>
          </a:p>
          <a:p>
            <a:pPr marL="0" indent="0">
              <a:buNone/>
            </a:pPr>
            <a:r>
              <a:rPr lang="he-IL" sz="2800" dirty="0" smtClean="0">
                <a:solidFill>
                  <a:schemeClr val="tx1"/>
                </a:solidFill>
              </a:rPr>
              <a:t>    כבוד השופט ג'ובראן קבע, כי שאלת הריסתו של המבנה </a:t>
            </a:r>
            <a:r>
              <a:rPr lang="he-IL" sz="2800" dirty="0" err="1" smtClean="0">
                <a:solidFill>
                  <a:schemeClr val="tx1"/>
                </a:solidFill>
              </a:rPr>
              <a:t>מכח</a:t>
            </a:r>
            <a:r>
              <a:rPr lang="he-IL" sz="2800" dirty="0" smtClean="0">
                <a:solidFill>
                  <a:schemeClr val="tx1"/>
                </a:solidFill>
              </a:rPr>
              <a:t> </a:t>
            </a:r>
          </a:p>
          <a:p>
            <a:pPr marL="0" indent="0">
              <a:buNone/>
            </a:pPr>
            <a:r>
              <a:rPr lang="he-IL" sz="2800" dirty="0">
                <a:solidFill>
                  <a:schemeClr val="tx1"/>
                </a:solidFill>
              </a:rPr>
              <a:t> </a:t>
            </a:r>
            <a:r>
              <a:rPr lang="he-IL" sz="2800" dirty="0" smtClean="0">
                <a:solidFill>
                  <a:schemeClr val="tx1"/>
                </a:solidFill>
              </a:rPr>
              <a:t>   </a:t>
            </a:r>
            <a:r>
              <a:rPr lang="he-IL" sz="2800" dirty="0">
                <a:solidFill>
                  <a:schemeClr val="tx1"/>
                </a:solidFill>
              </a:rPr>
              <a:t>פסק הדין המורה על פינוי החלקה </a:t>
            </a:r>
            <a:r>
              <a:rPr lang="he-IL" sz="2800" b="1" dirty="0">
                <a:solidFill>
                  <a:schemeClr val="tx1"/>
                </a:solidFill>
              </a:rPr>
              <a:t>"מכל </a:t>
            </a:r>
            <a:r>
              <a:rPr lang="he-IL" sz="2800" b="1" dirty="0" smtClean="0">
                <a:solidFill>
                  <a:schemeClr val="tx1"/>
                </a:solidFill>
              </a:rPr>
              <a:t>אדם וחפץ"</a:t>
            </a:r>
            <a:r>
              <a:rPr lang="he-IL" sz="2800" dirty="0" smtClean="0">
                <a:solidFill>
                  <a:schemeClr val="tx1"/>
                </a:solidFill>
              </a:rPr>
              <a:t>, אינה</a:t>
            </a:r>
          </a:p>
          <a:p>
            <a:pPr marL="0" indent="0">
              <a:buNone/>
            </a:pPr>
            <a:r>
              <a:rPr lang="he-IL" sz="2800" dirty="0">
                <a:solidFill>
                  <a:schemeClr val="tx1"/>
                </a:solidFill>
              </a:rPr>
              <a:t> </a:t>
            </a:r>
            <a:r>
              <a:rPr lang="he-IL" sz="2800" dirty="0" smtClean="0">
                <a:solidFill>
                  <a:schemeClr val="tx1"/>
                </a:solidFill>
              </a:rPr>
              <a:t>   </a:t>
            </a:r>
            <a:r>
              <a:rPr lang="he-IL" sz="2800" dirty="0">
                <a:solidFill>
                  <a:schemeClr val="tx1"/>
                </a:solidFill>
              </a:rPr>
              <a:t>מסורה לסמכותו של רשם ההוצל"פ.</a:t>
            </a:r>
          </a:p>
          <a:p>
            <a:pPr marL="0" indent="0">
              <a:buNone/>
            </a:pPr>
            <a:endParaRPr lang="he-IL" sz="2800" dirty="0" smtClean="0">
              <a:solidFill>
                <a:schemeClr val="tx1"/>
              </a:solidFill>
            </a:endParaRPr>
          </a:p>
        </p:txBody>
      </p:sp>
    </p:spTree>
    <p:extLst>
      <p:ext uri="{BB962C8B-B14F-4D97-AF65-F5344CB8AC3E}">
        <p14:creationId xmlns:p14="http://schemas.microsoft.com/office/powerpoint/2010/main" val="2505403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77334" y="609600"/>
            <a:ext cx="8596668" cy="889416"/>
          </a:xfrm>
        </p:spPr>
        <p:txBody>
          <a:bodyPr/>
          <a:lstStyle/>
          <a:p>
            <a:pPr algn="ctr"/>
            <a:r>
              <a:rPr lang="he-IL" b="1" dirty="0" smtClean="0"/>
              <a:t>פתיחת תיק הוצל"פ בחוסר תום לב</a:t>
            </a:r>
            <a:endParaRPr lang="he-IL" b="1" dirty="0"/>
          </a:p>
        </p:txBody>
      </p:sp>
      <p:sp>
        <p:nvSpPr>
          <p:cNvPr id="3" name="מציין מיקום תוכן 2"/>
          <p:cNvSpPr>
            <a:spLocks noGrp="1"/>
          </p:cNvSpPr>
          <p:nvPr>
            <p:ph idx="1"/>
          </p:nvPr>
        </p:nvSpPr>
        <p:spPr>
          <a:xfrm>
            <a:off x="313899" y="1828800"/>
            <a:ext cx="8960103" cy="3747541"/>
          </a:xfrm>
        </p:spPr>
        <p:txBody>
          <a:bodyPr>
            <a:noAutofit/>
          </a:bodyPr>
          <a:lstStyle/>
          <a:p>
            <a:pPr algn="just">
              <a:buFont typeface="Wingdings" panose="05000000000000000000" pitchFamily="2" charset="2"/>
              <a:buChar char="Ø"/>
            </a:pPr>
            <a:r>
              <a:rPr lang="he-IL" sz="2800" dirty="0" smtClean="0">
                <a:solidFill>
                  <a:schemeClr val="tx1"/>
                </a:solidFill>
              </a:rPr>
              <a:t>על המבקש לקבל סעד מבית המשפט לנהל את ענייניו בתום לב.</a:t>
            </a:r>
          </a:p>
          <a:p>
            <a:pPr algn="just">
              <a:buFont typeface="Wingdings" panose="05000000000000000000" pitchFamily="2" charset="2"/>
              <a:buChar char="Ø"/>
            </a:pPr>
            <a:r>
              <a:rPr lang="he-IL" sz="2800" dirty="0" smtClean="0">
                <a:solidFill>
                  <a:schemeClr val="tx1"/>
                </a:solidFill>
              </a:rPr>
              <a:t>הליכי הוצל"פ למימוש זכות </a:t>
            </a:r>
            <a:r>
              <a:rPr lang="he-IL" sz="2800" dirty="0" err="1" smtClean="0">
                <a:solidFill>
                  <a:schemeClr val="tx1"/>
                </a:solidFill>
              </a:rPr>
              <a:t>מכח</a:t>
            </a:r>
            <a:r>
              <a:rPr lang="he-IL" sz="2800" dirty="0" smtClean="0">
                <a:solidFill>
                  <a:schemeClr val="tx1"/>
                </a:solidFill>
              </a:rPr>
              <a:t> פסק דין לרבות פתיחת תיק הוצל"פ וניהול ההליכים בו, כפופים אף הם לתחולתו של עיקרון תום הלב.</a:t>
            </a:r>
          </a:p>
          <a:p>
            <a:pPr algn="just">
              <a:buFont typeface="Wingdings" panose="05000000000000000000" pitchFamily="2" charset="2"/>
              <a:buChar char="Ø"/>
            </a:pPr>
            <a:r>
              <a:rPr lang="he-IL" sz="2800" dirty="0" smtClean="0">
                <a:solidFill>
                  <a:schemeClr val="tx1"/>
                </a:solidFill>
              </a:rPr>
              <a:t>על רשם ההוצל"פ מוטלות החובה והסמכות לבחון האם הצדדים מתנהלים בתום לב.</a:t>
            </a:r>
          </a:p>
          <a:p>
            <a:pPr marL="0" indent="0" algn="just">
              <a:buNone/>
            </a:pPr>
            <a:r>
              <a:rPr lang="he-IL" sz="2800" dirty="0" smtClean="0">
                <a:solidFill>
                  <a:schemeClr val="tx1"/>
                </a:solidFill>
              </a:rPr>
              <a:t>    ע"א (ת"א) 03\2836 </a:t>
            </a:r>
            <a:r>
              <a:rPr lang="he-IL" sz="2800" b="1" dirty="0" smtClean="0">
                <a:solidFill>
                  <a:schemeClr val="tx1"/>
                </a:solidFill>
              </a:rPr>
              <a:t>עירית תל אביב נגד מור תמר </a:t>
            </a:r>
            <a:r>
              <a:rPr lang="he-IL" sz="2800" dirty="0" smtClean="0">
                <a:solidFill>
                  <a:schemeClr val="tx1"/>
                </a:solidFill>
              </a:rPr>
              <a:t>(אתר נבו)). </a:t>
            </a:r>
          </a:p>
          <a:p>
            <a:pPr marL="0" indent="0" algn="just">
              <a:buNone/>
            </a:pPr>
            <a:endParaRPr lang="he-IL" sz="2800" dirty="0" smtClean="0"/>
          </a:p>
        </p:txBody>
      </p:sp>
    </p:spTree>
    <p:extLst>
      <p:ext uri="{BB962C8B-B14F-4D97-AF65-F5344CB8AC3E}">
        <p14:creationId xmlns:p14="http://schemas.microsoft.com/office/powerpoint/2010/main" val="191212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556024" y="674557"/>
            <a:ext cx="8346745" cy="5801193"/>
          </a:xfrm>
        </p:spPr>
        <p:txBody>
          <a:bodyPr>
            <a:normAutofit/>
          </a:bodyPr>
          <a:lstStyle/>
          <a:p>
            <a:pPr>
              <a:buFont typeface="Wingdings" panose="05000000000000000000" pitchFamily="2" charset="2"/>
              <a:buChar char="Ø"/>
            </a:pPr>
            <a:endParaRPr lang="he-IL" sz="2800" dirty="0" smtClean="0"/>
          </a:p>
          <a:p>
            <a:endParaRPr lang="he-IL" sz="2800" dirty="0"/>
          </a:p>
        </p:txBody>
      </p:sp>
      <p:sp>
        <p:nvSpPr>
          <p:cNvPr id="4" name="כותרת משנה 2"/>
          <p:cNvSpPr>
            <a:spLocks noGrp="1"/>
          </p:cNvSpPr>
          <p:nvPr>
            <p:ph type="title"/>
          </p:nvPr>
        </p:nvSpPr>
        <p:spPr>
          <a:xfrm>
            <a:off x="556024" y="0"/>
            <a:ext cx="8228212" cy="5756223"/>
          </a:xfrm>
        </p:spPr>
        <p:txBody>
          <a:bodyPr vert="horz" lIns="91440" tIns="45720" rIns="91440" bIns="45720" rtlCol="0" anchor="b">
            <a:noAutofit/>
          </a:bodyPr>
          <a:lstStyle/>
          <a:p>
            <a:pPr marL="457200" indent="-457200" algn="r">
              <a:buClr>
                <a:schemeClr val="accent1"/>
              </a:buClr>
              <a:buFont typeface="Wingdings" panose="05000000000000000000" pitchFamily="2" charset="2"/>
              <a:buChar char="Ø"/>
            </a:pPr>
            <a:r>
              <a:rPr lang="he-IL" sz="2600" b="1" dirty="0" smtClean="0">
                <a:solidFill>
                  <a:schemeClr val="tx1"/>
                </a:solidFill>
              </a:rPr>
              <a:t>"ישנם מקרים, בהם טוען החייב לפירעון חובו, טרם פתיחת הליכי ההוצאה לפועל, או טענות אחרות הנוגעות לשאלת פירעונו או אי פירעונו של החוב הפסוק. במקרים מעין אלו, בהם טוען החייב כי הזוכה עשה שימוש שלא בתום לב בפסק הדין, בהגשתו לביצוע, נראה כי סמכותו של ראש ההוצל"פ חולשת גם אף על טענה כגון זו, במסגרת הדיון בבקשה בטענת "פרעתי".</a:t>
            </a:r>
            <a:r>
              <a:rPr lang="he-IL" sz="2600" dirty="0" smtClean="0">
                <a:solidFill>
                  <a:schemeClr val="tx1"/>
                </a:solidFill>
              </a:rPr>
              <a:t/>
            </a:r>
            <a:br>
              <a:rPr lang="he-IL" sz="2600" dirty="0" smtClean="0">
                <a:solidFill>
                  <a:schemeClr val="tx1"/>
                </a:solidFill>
              </a:rPr>
            </a:br>
            <a:r>
              <a:rPr lang="he-IL" sz="2600" b="1" dirty="0" smtClean="0">
                <a:solidFill>
                  <a:schemeClr val="tx1"/>
                </a:solidFill>
              </a:rPr>
              <a:t>בנסיבות העניין, לאור טענת המשיבות, כי במועד הגשת פסק הדין לביצוע, וחרף האיחורים במועדים, נפרע למעשה, חובן, נראה כי סמכותו של ראש ההוצאה לפועל, משתרעת גם על בחינת תום ליבה של המערערת בהגשת הבקשה לביצועו של פסק הדין".</a:t>
            </a:r>
            <a:r>
              <a:rPr lang="he-IL" sz="2600" dirty="0" smtClean="0">
                <a:solidFill>
                  <a:schemeClr val="tx1"/>
                </a:solidFill>
              </a:rPr>
              <a:t/>
            </a:r>
            <a:br>
              <a:rPr lang="he-IL" sz="2600" dirty="0" smtClean="0">
                <a:solidFill>
                  <a:schemeClr val="tx1"/>
                </a:solidFill>
              </a:rPr>
            </a:br>
            <a:r>
              <a:rPr lang="he-IL" sz="2600" dirty="0" smtClean="0">
                <a:solidFill>
                  <a:schemeClr val="tx1"/>
                </a:solidFill>
              </a:rPr>
              <a:t>ע"א (ת"א) 03\2194 </a:t>
            </a:r>
            <a:r>
              <a:rPr lang="he-IL" sz="2600" b="1" dirty="0" smtClean="0">
                <a:solidFill>
                  <a:schemeClr val="tx1"/>
                </a:solidFill>
              </a:rPr>
              <a:t>יצחקי חפירות ומבנים בע"מ ואח' נ' </a:t>
            </a:r>
            <a:r>
              <a:rPr lang="he-IL" sz="2600" b="1" dirty="0" err="1" smtClean="0">
                <a:solidFill>
                  <a:schemeClr val="tx1"/>
                </a:solidFill>
              </a:rPr>
              <a:t>צמנטכל</a:t>
            </a:r>
            <a:r>
              <a:rPr lang="he-IL" sz="2600" b="1" dirty="0" smtClean="0">
                <a:solidFill>
                  <a:schemeClr val="tx1"/>
                </a:solidFill>
              </a:rPr>
              <a:t> קרקע ומבנים בע"מ ואח' </a:t>
            </a:r>
            <a:r>
              <a:rPr lang="he-IL" sz="2600" dirty="0" smtClean="0">
                <a:solidFill>
                  <a:schemeClr val="tx1"/>
                </a:solidFill>
              </a:rPr>
              <a:t>(פורסם בנבו)).   </a:t>
            </a:r>
            <a:endParaRPr lang="he-IL" sz="2600" dirty="0">
              <a:solidFill>
                <a:schemeClr val="tx1"/>
              </a:solidFill>
            </a:endParaRPr>
          </a:p>
        </p:txBody>
      </p:sp>
    </p:spTree>
    <p:extLst>
      <p:ext uri="{BB962C8B-B14F-4D97-AF65-F5344CB8AC3E}">
        <p14:creationId xmlns:p14="http://schemas.microsoft.com/office/powerpoint/2010/main" val="3674343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77334" y="309349"/>
            <a:ext cx="8596668" cy="1320800"/>
          </a:xfrm>
        </p:spPr>
        <p:txBody>
          <a:bodyPr/>
          <a:lstStyle/>
          <a:p>
            <a:pPr algn="ctr"/>
            <a:r>
              <a:rPr lang="he-IL" b="1" dirty="0" smtClean="0"/>
              <a:t>סעיף 6 לחוק ההוצאה לפועל</a:t>
            </a:r>
            <a:endParaRPr lang="he-IL" b="1" dirty="0"/>
          </a:p>
        </p:txBody>
      </p:sp>
      <p:sp>
        <p:nvSpPr>
          <p:cNvPr id="3" name="מציין מיקום תוכן 2"/>
          <p:cNvSpPr>
            <a:spLocks noGrp="1"/>
          </p:cNvSpPr>
          <p:nvPr>
            <p:ph idx="1"/>
          </p:nvPr>
        </p:nvSpPr>
        <p:spPr>
          <a:xfrm>
            <a:off x="677334" y="1630149"/>
            <a:ext cx="8991322" cy="5227851"/>
          </a:xfrm>
        </p:spPr>
        <p:txBody>
          <a:bodyPr>
            <a:noAutofit/>
          </a:bodyPr>
          <a:lstStyle/>
          <a:p>
            <a:pPr algn="just">
              <a:buFont typeface="Wingdings" panose="05000000000000000000" pitchFamily="2" charset="2"/>
              <a:buChar char="Ø"/>
            </a:pPr>
            <a:r>
              <a:rPr lang="he-IL" sz="2800" b="1" dirty="0" smtClean="0">
                <a:solidFill>
                  <a:schemeClr val="tx1"/>
                </a:solidFill>
              </a:rPr>
              <a:t>"6(ב) לא תוגש בקשה לביצוע פסק דין כאמור בסעיף קטן (א) אלא לאחר שחלף המועד שנקבע בפסק הדין לביצועו, ואם לא נקבע מועד כאמור- לאחר שחלפו 30 ימים מיום מתן פסק הדין; ניתן פסק דין שלא במעמד החייב ונדרש הזוכה או בא כוחו להמציא את פסק הדין לחייב, יחול מניין 30 הימים במועד המצאת פסק הדין".</a:t>
            </a:r>
          </a:p>
          <a:p>
            <a:pPr algn="just">
              <a:buFont typeface="Wingdings" panose="05000000000000000000" pitchFamily="2" charset="2"/>
              <a:buChar char="Ø"/>
            </a:pPr>
            <a:r>
              <a:rPr lang="he-IL" sz="2800" dirty="0" smtClean="0">
                <a:solidFill>
                  <a:schemeClr val="tx1"/>
                </a:solidFill>
              </a:rPr>
              <a:t>סעיף 6 לחוק ההוצאה לפועל בנוסחו הקודם קבע קביעה ברורה לעניין הסמכות המקומית, מנגד לא הייתה קביעה בחוק בעניין המועד בו יש להגיש בקשה לביצוע פסק דין. </a:t>
            </a:r>
          </a:p>
          <a:p>
            <a:pPr marL="0" indent="0" algn="just">
              <a:buNone/>
            </a:pPr>
            <a:r>
              <a:rPr lang="he-IL" sz="2800" b="1" dirty="0" smtClean="0">
                <a:solidFill>
                  <a:schemeClr val="tx1"/>
                </a:solidFill>
              </a:rPr>
              <a:t>    "הזוכה רשאי להגיש לכל לשכת הוצאה לפועל בקשה לביצוע פסק</a:t>
            </a:r>
          </a:p>
          <a:p>
            <a:pPr marL="0" indent="0" algn="just">
              <a:buNone/>
            </a:pPr>
            <a:r>
              <a:rPr lang="he-IL" sz="2800" b="1" dirty="0">
                <a:solidFill>
                  <a:schemeClr val="tx1"/>
                </a:solidFill>
              </a:rPr>
              <a:t> </a:t>
            </a:r>
            <a:r>
              <a:rPr lang="he-IL" sz="2800" b="1" dirty="0" smtClean="0">
                <a:solidFill>
                  <a:schemeClr val="tx1"/>
                </a:solidFill>
              </a:rPr>
              <a:t>     הדין". </a:t>
            </a:r>
            <a:endParaRPr lang="he-IL" sz="2800" b="1" dirty="0">
              <a:solidFill>
                <a:schemeClr val="tx1"/>
              </a:solidFill>
            </a:endParaRPr>
          </a:p>
        </p:txBody>
      </p:sp>
    </p:spTree>
    <p:extLst>
      <p:ext uri="{BB962C8B-B14F-4D97-AF65-F5344CB8AC3E}">
        <p14:creationId xmlns:p14="http://schemas.microsoft.com/office/powerpoint/2010/main" val="1790933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587393" y="149902"/>
            <a:ext cx="8916371" cy="6550701"/>
          </a:xfrm>
        </p:spPr>
        <p:txBody>
          <a:bodyPr>
            <a:noAutofit/>
          </a:bodyPr>
          <a:lstStyle/>
          <a:p>
            <a:pPr marL="0" indent="0" algn="just">
              <a:buNone/>
            </a:pPr>
            <a:r>
              <a:rPr lang="he-IL" sz="2800" dirty="0">
                <a:solidFill>
                  <a:schemeClr val="tx1"/>
                </a:solidFill>
              </a:rPr>
              <a:t>    ע"א (חיפה) 96\267 </a:t>
            </a:r>
            <a:r>
              <a:rPr lang="he-IL" sz="2800" b="1" dirty="0" err="1">
                <a:solidFill>
                  <a:schemeClr val="tx1"/>
                </a:solidFill>
              </a:rPr>
              <a:t>מונדר</a:t>
            </a:r>
            <a:r>
              <a:rPr lang="he-IL" sz="2800" b="1" dirty="0">
                <a:solidFill>
                  <a:schemeClr val="tx1"/>
                </a:solidFill>
              </a:rPr>
              <a:t> בסול ואח' נ' דהאמשה מנצור בע"מ</a:t>
            </a:r>
          </a:p>
          <a:p>
            <a:pPr marL="0" indent="0" algn="just">
              <a:buNone/>
            </a:pPr>
            <a:r>
              <a:rPr lang="he-IL" sz="2800" b="1" dirty="0">
                <a:solidFill>
                  <a:schemeClr val="tx1"/>
                </a:solidFill>
              </a:rPr>
              <a:t>     </a:t>
            </a:r>
            <a:r>
              <a:rPr lang="he-IL" sz="2800" dirty="0">
                <a:solidFill>
                  <a:schemeClr val="tx1"/>
                </a:solidFill>
              </a:rPr>
              <a:t>(אתר נבו</a:t>
            </a:r>
            <a:r>
              <a:rPr lang="he-IL" sz="2800" dirty="0" smtClean="0">
                <a:solidFill>
                  <a:schemeClr val="tx1"/>
                </a:solidFill>
              </a:rPr>
              <a:t>)).</a:t>
            </a:r>
          </a:p>
          <a:p>
            <a:pPr algn="just">
              <a:buFont typeface="Wingdings" panose="05000000000000000000" pitchFamily="2" charset="2"/>
              <a:buChar char="Ø"/>
            </a:pPr>
            <a:r>
              <a:rPr lang="he-IL" sz="2800" dirty="0" smtClean="0">
                <a:solidFill>
                  <a:schemeClr val="tx1"/>
                </a:solidFill>
              </a:rPr>
              <a:t>נפסק כי רשם ההוצל"פ מוסמך לדון במסגרת בקשה בטענת "פרעתי", בטענת חוסר תום לב של הזוכה ובבקשה להפחתת שכר טרחה על פי סעיף 10(א) לחוק, עקב פתיחה מיותרת של תיק</a:t>
            </a:r>
          </a:p>
          <a:p>
            <a:pPr marL="0" indent="0" algn="just">
              <a:buNone/>
            </a:pPr>
            <a:r>
              <a:rPr lang="he-IL" sz="2800" dirty="0" smtClean="0">
                <a:solidFill>
                  <a:schemeClr val="tx1"/>
                </a:solidFill>
              </a:rPr>
              <a:t>     ההוצל"פ</a:t>
            </a:r>
            <a:r>
              <a:rPr lang="he-IL" sz="2800" dirty="0">
                <a:solidFill>
                  <a:schemeClr val="tx1"/>
                </a:solidFill>
              </a:rPr>
              <a:t>. </a:t>
            </a:r>
          </a:p>
          <a:p>
            <a:pPr marL="0" indent="0" algn="just">
              <a:buNone/>
            </a:pPr>
            <a:r>
              <a:rPr lang="he-IL" sz="2800" dirty="0" smtClean="0">
                <a:solidFill>
                  <a:schemeClr val="tx1"/>
                </a:solidFill>
              </a:rPr>
              <a:t>     במקרה הנדון נקבע, שרוב הסכום היה מונח למעשה בכיסו של</a:t>
            </a:r>
          </a:p>
          <a:p>
            <a:pPr marL="0" indent="0" algn="just">
              <a:buNone/>
            </a:pPr>
            <a:r>
              <a:rPr lang="he-IL" sz="2800" dirty="0">
                <a:solidFill>
                  <a:schemeClr val="tx1"/>
                </a:solidFill>
              </a:rPr>
              <a:t> </a:t>
            </a:r>
            <a:r>
              <a:rPr lang="he-IL" sz="2800" dirty="0" smtClean="0">
                <a:solidFill>
                  <a:schemeClr val="tx1"/>
                </a:solidFill>
              </a:rPr>
              <a:t>    הזוכה </a:t>
            </a:r>
            <a:r>
              <a:rPr lang="he-IL" sz="2800" dirty="0">
                <a:solidFill>
                  <a:schemeClr val="tx1"/>
                </a:solidFill>
              </a:rPr>
              <a:t>עוד בטרם פתיחת התיק בצורה של ערבות בנקאית, </a:t>
            </a:r>
            <a:r>
              <a:rPr lang="he-IL" sz="2800" dirty="0" smtClean="0">
                <a:solidFill>
                  <a:schemeClr val="tx1"/>
                </a:solidFill>
              </a:rPr>
              <a:t>אותה</a:t>
            </a:r>
          </a:p>
          <a:p>
            <a:pPr marL="0" indent="0" algn="just">
              <a:buNone/>
            </a:pPr>
            <a:r>
              <a:rPr lang="he-IL" sz="2800" dirty="0">
                <a:solidFill>
                  <a:schemeClr val="tx1"/>
                </a:solidFill>
              </a:rPr>
              <a:t> </a:t>
            </a:r>
            <a:r>
              <a:rPr lang="he-IL" sz="2800" dirty="0" smtClean="0">
                <a:solidFill>
                  <a:schemeClr val="tx1"/>
                </a:solidFill>
              </a:rPr>
              <a:t>    היה </a:t>
            </a:r>
            <a:r>
              <a:rPr lang="he-IL" sz="2800" dirty="0">
                <a:solidFill>
                  <a:schemeClr val="tx1"/>
                </a:solidFill>
              </a:rPr>
              <a:t>יכול </a:t>
            </a:r>
            <a:r>
              <a:rPr lang="he-IL" sz="2800" dirty="0" smtClean="0">
                <a:solidFill>
                  <a:schemeClr val="tx1"/>
                </a:solidFill>
              </a:rPr>
              <a:t>לממש </a:t>
            </a:r>
            <a:r>
              <a:rPr lang="he-IL" sz="2800" dirty="0">
                <a:solidFill>
                  <a:schemeClr val="tx1"/>
                </a:solidFill>
              </a:rPr>
              <a:t>ללא קושי. </a:t>
            </a:r>
          </a:p>
          <a:p>
            <a:pPr marL="0" indent="0" algn="just">
              <a:buNone/>
            </a:pPr>
            <a:r>
              <a:rPr lang="he-IL" sz="2800" dirty="0" smtClean="0">
                <a:solidFill>
                  <a:schemeClr val="tx1"/>
                </a:solidFill>
              </a:rPr>
              <a:t>     כן נקבע, כי פנייה ללשכת ההוצל"פ מבלי לפנות תחילה למימוש</a:t>
            </a:r>
          </a:p>
          <a:p>
            <a:pPr marL="0" indent="0" algn="just">
              <a:buNone/>
            </a:pPr>
            <a:r>
              <a:rPr lang="he-IL" sz="2800" dirty="0">
                <a:solidFill>
                  <a:schemeClr val="tx1"/>
                </a:solidFill>
              </a:rPr>
              <a:t> </a:t>
            </a:r>
            <a:r>
              <a:rPr lang="he-IL" sz="2800" dirty="0" smtClean="0">
                <a:solidFill>
                  <a:schemeClr val="tx1"/>
                </a:solidFill>
              </a:rPr>
              <a:t>    הערבות </a:t>
            </a:r>
            <a:r>
              <a:rPr lang="he-IL" sz="2800" dirty="0">
                <a:solidFill>
                  <a:schemeClr val="tx1"/>
                </a:solidFill>
              </a:rPr>
              <a:t>הבנקאית, יש בה פעולה שבאה להגדיל את שכר </a:t>
            </a:r>
            <a:r>
              <a:rPr lang="he-IL" sz="2800" dirty="0" smtClean="0">
                <a:solidFill>
                  <a:schemeClr val="tx1"/>
                </a:solidFill>
              </a:rPr>
              <a:t>הטרחה</a:t>
            </a:r>
          </a:p>
          <a:p>
            <a:pPr marL="0" indent="0" algn="just">
              <a:buNone/>
            </a:pPr>
            <a:r>
              <a:rPr lang="he-IL" sz="2800" dirty="0">
                <a:solidFill>
                  <a:schemeClr val="tx1"/>
                </a:solidFill>
              </a:rPr>
              <a:t> </a:t>
            </a:r>
            <a:r>
              <a:rPr lang="he-IL" sz="2800" dirty="0" smtClean="0">
                <a:solidFill>
                  <a:schemeClr val="tx1"/>
                </a:solidFill>
              </a:rPr>
              <a:t>    שלא </a:t>
            </a:r>
            <a:r>
              <a:rPr lang="he-IL" sz="2800" dirty="0">
                <a:solidFill>
                  <a:schemeClr val="tx1"/>
                </a:solidFill>
              </a:rPr>
              <a:t>לצורך, תוך פגיעה בזכויות החייבת. </a:t>
            </a:r>
          </a:p>
          <a:p>
            <a:pPr marL="0" indent="0" algn="just">
              <a:buNone/>
            </a:pPr>
            <a:r>
              <a:rPr lang="he-IL" sz="2800" dirty="0" smtClean="0">
                <a:solidFill>
                  <a:schemeClr val="tx1"/>
                </a:solidFill>
              </a:rPr>
              <a:t>    </a:t>
            </a:r>
            <a:endParaRPr lang="he-IL" sz="2800" dirty="0"/>
          </a:p>
        </p:txBody>
      </p:sp>
    </p:spTree>
    <p:extLst>
      <p:ext uri="{BB962C8B-B14F-4D97-AF65-F5344CB8AC3E}">
        <p14:creationId xmlns:p14="http://schemas.microsoft.com/office/powerpoint/2010/main" val="469293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313899" y="147355"/>
            <a:ext cx="8965012" cy="6358376"/>
          </a:xfrm>
        </p:spPr>
        <p:txBody>
          <a:bodyPr>
            <a:noAutofit/>
          </a:bodyPr>
          <a:lstStyle/>
          <a:p>
            <a:pPr lvl="1" algn="just">
              <a:buFont typeface="Wingdings" panose="05000000000000000000" pitchFamily="2" charset="2"/>
              <a:buChar char="Ø"/>
            </a:pPr>
            <a:r>
              <a:rPr lang="he-IL" sz="2800" dirty="0" smtClean="0">
                <a:solidFill>
                  <a:schemeClr val="tx1"/>
                </a:solidFill>
              </a:rPr>
              <a:t>ככלל, רשם ההוצל"פ אינו מוסמך להאריך מועד שנקבע בפסק דין או בהסכם פשרה שקיבל תוקף של פסק דין.</a:t>
            </a:r>
          </a:p>
          <a:p>
            <a:pPr lvl="1" algn="just">
              <a:buFont typeface="Wingdings" panose="05000000000000000000" pitchFamily="2" charset="2"/>
              <a:buChar char="Ø"/>
            </a:pPr>
            <a:r>
              <a:rPr lang="he-IL" sz="2800" dirty="0" smtClean="0">
                <a:solidFill>
                  <a:schemeClr val="tx1"/>
                </a:solidFill>
              </a:rPr>
              <a:t>לבית המשפט שנתן את פסק הדין, סמכות להאריך מועד שנקבע בפסק דין רק בנסיבות מיוחדות של </a:t>
            </a:r>
            <a:r>
              <a:rPr lang="he-IL" sz="2800" dirty="0" err="1" smtClean="0">
                <a:solidFill>
                  <a:schemeClr val="tx1"/>
                </a:solidFill>
              </a:rPr>
              <a:t>כח</a:t>
            </a:r>
            <a:r>
              <a:rPr lang="he-IL" sz="2800" dirty="0" smtClean="0">
                <a:solidFill>
                  <a:schemeClr val="tx1"/>
                </a:solidFill>
              </a:rPr>
              <a:t> עליון ולשם מניעת עוול.</a:t>
            </a:r>
          </a:p>
          <a:p>
            <a:pPr lvl="1" algn="just">
              <a:buFont typeface="Wingdings" panose="05000000000000000000" pitchFamily="2" charset="2"/>
              <a:buChar char="Ø"/>
            </a:pPr>
            <a:r>
              <a:rPr lang="he-IL" sz="2800" dirty="0" smtClean="0">
                <a:solidFill>
                  <a:schemeClr val="tx1"/>
                </a:solidFill>
              </a:rPr>
              <a:t>בית המשפט קובע, כי מקום בו הסכם קיבל תוקף של פסק דין וזה כלל בחובו הוראות בעניין מועדי התשלום והארכות לביצועם, לא נפלה בהתנהלות הזוכה חוסר תום לב כאשר ביקש לעמוד כדין על זכויותיו החוזיות: </a:t>
            </a:r>
            <a:r>
              <a:rPr lang="he-IL" sz="2800" b="1" dirty="0" smtClean="0">
                <a:solidFill>
                  <a:schemeClr val="tx1"/>
                </a:solidFill>
              </a:rPr>
              <a:t>"ההסכם כבר הכיל הוראות בעניין מועדי התשלום </a:t>
            </a:r>
            <a:r>
              <a:rPr lang="he-IL" sz="2800" b="1" dirty="0" err="1" smtClean="0">
                <a:solidFill>
                  <a:schemeClr val="tx1"/>
                </a:solidFill>
              </a:rPr>
              <a:t>וארכות</a:t>
            </a:r>
            <a:r>
              <a:rPr lang="he-IL" sz="2800" b="1" dirty="0" smtClean="0">
                <a:solidFill>
                  <a:schemeClr val="tx1"/>
                </a:solidFill>
              </a:rPr>
              <a:t> לביצועם ולא היה מקום או חובה </a:t>
            </a:r>
            <a:r>
              <a:rPr lang="he-IL" sz="2800" b="1" dirty="0" err="1" smtClean="0">
                <a:solidFill>
                  <a:schemeClr val="tx1"/>
                </a:solidFill>
              </a:rPr>
              <a:t>ליתן</a:t>
            </a:r>
            <a:r>
              <a:rPr lang="he-IL" sz="2800" b="1" dirty="0" smtClean="0">
                <a:solidFill>
                  <a:schemeClr val="tx1"/>
                </a:solidFill>
              </a:rPr>
              <a:t> </a:t>
            </a:r>
            <a:r>
              <a:rPr lang="he-IL" sz="2800" b="1" dirty="0" err="1" smtClean="0">
                <a:solidFill>
                  <a:schemeClr val="tx1"/>
                </a:solidFill>
              </a:rPr>
              <a:t>ארכות</a:t>
            </a:r>
            <a:r>
              <a:rPr lang="he-IL" sz="2800" b="1" dirty="0" smtClean="0">
                <a:solidFill>
                  <a:schemeClr val="tx1"/>
                </a:solidFill>
              </a:rPr>
              <a:t> נוספות, שאחרת לעולם לא תיכנס לתוקפה החובה לשלם את הכסף".</a:t>
            </a:r>
          </a:p>
          <a:p>
            <a:pPr marL="457200" lvl="1" indent="0" algn="just">
              <a:buNone/>
            </a:pPr>
            <a:r>
              <a:rPr lang="he-IL" sz="2800" b="1" dirty="0" smtClean="0">
                <a:solidFill>
                  <a:schemeClr val="tx1"/>
                </a:solidFill>
              </a:rPr>
              <a:t>    </a:t>
            </a:r>
            <a:r>
              <a:rPr lang="he-IL" sz="2800" dirty="0" smtClean="0">
                <a:solidFill>
                  <a:schemeClr val="tx1"/>
                </a:solidFill>
              </a:rPr>
              <a:t>ע"א (</a:t>
            </a:r>
            <a:r>
              <a:rPr lang="he-IL" sz="2800" dirty="0" err="1" smtClean="0">
                <a:solidFill>
                  <a:schemeClr val="tx1"/>
                </a:solidFill>
              </a:rPr>
              <a:t>נצ</a:t>
            </a:r>
            <a:r>
              <a:rPr lang="he-IL" sz="2800" dirty="0" smtClean="0">
                <a:solidFill>
                  <a:schemeClr val="tx1"/>
                </a:solidFill>
              </a:rPr>
              <a:t>) 03\3058 </a:t>
            </a:r>
            <a:r>
              <a:rPr lang="he-IL" sz="2800" b="1" dirty="0" smtClean="0">
                <a:solidFill>
                  <a:schemeClr val="tx1"/>
                </a:solidFill>
              </a:rPr>
              <a:t>עבד אבו ראס נ' </a:t>
            </a:r>
            <a:r>
              <a:rPr lang="he-IL" sz="2800" b="1" dirty="0" err="1" smtClean="0">
                <a:solidFill>
                  <a:schemeClr val="tx1"/>
                </a:solidFill>
              </a:rPr>
              <a:t>איברהים</a:t>
            </a:r>
            <a:r>
              <a:rPr lang="he-IL" sz="2800" b="1" dirty="0" smtClean="0">
                <a:solidFill>
                  <a:schemeClr val="tx1"/>
                </a:solidFill>
              </a:rPr>
              <a:t> </a:t>
            </a:r>
            <a:r>
              <a:rPr lang="he-IL" sz="2800" b="1" dirty="0" err="1" smtClean="0">
                <a:solidFill>
                  <a:schemeClr val="tx1"/>
                </a:solidFill>
              </a:rPr>
              <a:t>מארדיש</a:t>
            </a:r>
            <a:r>
              <a:rPr lang="he-IL" sz="2800" b="1" dirty="0" smtClean="0">
                <a:solidFill>
                  <a:schemeClr val="tx1"/>
                </a:solidFill>
              </a:rPr>
              <a:t> </a:t>
            </a:r>
            <a:r>
              <a:rPr lang="he-IL" sz="2800" dirty="0" smtClean="0">
                <a:solidFill>
                  <a:schemeClr val="tx1"/>
                </a:solidFill>
              </a:rPr>
              <a:t>(אתר</a:t>
            </a:r>
          </a:p>
          <a:p>
            <a:pPr marL="457200" lvl="1" indent="0" algn="just">
              <a:buNone/>
            </a:pPr>
            <a:r>
              <a:rPr lang="he-IL" sz="2800" dirty="0">
                <a:solidFill>
                  <a:schemeClr val="tx1"/>
                </a:solidFill>
              </a:rPr>
              <a:t> </a:t>
            </a:r>
            <a:r>
              <a:rPr lang="he-IL" sz="2800" dirty="0" smtClean="0">
                <a:solidFill>
                  <a:schemeClr val="tx1"/>
                </a:solidFill>
              </a:rPr>
              <a:t>   </a:t>
            </a:r>
            <a:r>
              <a:rPr lang="he-IL" sz="2800" dirty="0">
                <a:solidFill>
                  <a:schemeClr val="tx1"/>
                </a:solidFill>
              </a:rPr>
              <a:t>נבו)).</a:t>
            </a:r>
          </a:p>
          <a:p>
            <a:pPr marL="457200" lvl="1" indent="0" algn="just">
              <a:buNone/>
            </a:pPr>
            <a:endParaRPr lang="he-IL" sz="2800" dirty="0">
              <a:solidFill>
                <a:schemeClr val="tx1"/>
              </a:solidFill>
            </a:endParaRPr>
          </a:p>
        </p:txBody>
      </p:sp>
    </p:spTree>
    <p:extLst>
      <p:ext uri="{BB962C8B-B14F-4D97-AF65-F5344CB8AC3E}">
        <p14:creationId xmlns:p14="http://schemas.microsoft.com/office/powerpoint/2010/main" val="1409700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86604" y="203797"/>
            <a:ext cx="9202170" cy="1535062"/>
          </a:xfrm>
        </p:spPr>
        <p:txBody>
          <a:bodyPr>
            <a:noAutofit/>
          </a:bodyPr>
          <a:lstStyle/>
          <a:p>
            <a:pPr marL="0" indent="0">
              <a:buNone/>
            </a:pPr>
            <a:r>
              <a:rPr lang="he-IL" sz="3600" b="1" dirty="0" smtClean="0">
                <a:solidFill>
                  <a:schemeClr val="accent1"/>
                </a:solidFill>
              </a:rPr>
              <a:t>הסכם שנעשה בין הצדדים לאחר מועד מתן פסק הדין המבוצע והשלכתו על סמכות רשם ההוצל"פ</a:t>
            </a:r>
            <a:endParaRPr lang="he-IL" sz="3600" b="1" dirty="0">
              <a:solidFill>
                <a:schemeClr val="accent1"/>
              </a:solidFill>
            </a:endParaRPr>
          </a:p>
        </p:txBody>
      </p:sp>
      <p:sp>
        <p:nvSpPr>
          <p:cNvPr id="2" name="TextBox 1"/>
          <p:cNvSpPr txBox="1"/>
          <p:nvPr/>
        </p:nvSpPr>
        <p:spPr>
          <a:xfrm>
            <a:off x="1018297" y="2023671"/>
            <a:ext cx="8230636" cy="5693866"/>
          </a:xfrm>
          <a:prstGeom prst="rect">
            <a:avLst/>
          </a:prstGeom>
          <a:noFill/>
        </p:spPr>
        <p:txBody>
          <a:bodyPr wrap="square" rtlCol="1">
            <a:spAutoFit/>
          </a:bodyPr>
          <a:lstStyle/>
          <a:p>
            <a:pPr marL="457200" indent="-457200" algn="just">
              <a:buClr>
                <a:schemeClr val="accent1"/>
              </a:buClr>
              <a:buFont typeface="Wingdings" panose="05000000000000000000" pitchFamily="2" charset="2"/>
              <a:buChar char="Ø"/>
            </a:pPr>
            <a:r>
              <a:rPr lang="he-IL" sz="2800" dirty="0" smtClean="0">
                <a:latin typeface="David" panose="020E0502060401010101" pitchFamily="34" charset="-79"/>
                <a:cs typeface="David" panose="020E0502060401010101" pitchFamily="34" charset="-79"/>
              </a:rPr>
              <a:t>לרשם ההוצל"פ סמכות לבחון שאלת קיומו של הסכם שנכרת בין הזוכה לחייב אחרי מתן פסק הדין.</a:t>
            </a:r>
            <a:endParaRPr lang="he-IL" sz="2800" dirty="0">
              <a:latin typeface="David" panose="020E0502060401010101" pitchFamily="34" charset="-79"/>
              <a:cs typeface="David" panose="020E0502060401010101" pitchFamily="34" charset="-79"/>
            </a:endParaRPr>
          </a:p>
          <a:p>
            <a:pPr marL="457200" indent="-457200" algn="just">
              <a:buClr>
                <a:schemeClr val="accent1"/>
              </a:buClr>
              <a:buFont typeface="Wingdings" panose="05000000000000000000" pitchFamily="2" charset="2"/>
              <a:buChar char="Ø"/>
            </a:pPr>
            <a:r>
              <a:rPr lang="he-IL" sz="2800" dirty="0" smtClean="0">
                <a:latin typeface="David" panose="020E0502060401010101" pitchFamily="34" charset="-79"/>
                <a:cs typeface="David" panose="020E0502060401010101" pitchFamily="34" charset="-79"/>
              </a:rPr>
              <a:t>על הרשם לבדוק שני תנאים:</a:t>
            </a:r>
          </a:p>
          <a:p>
            <a:pPr algn="just">
              <a:buClr>
                <a:schemeClr val="accent1"/>
              </a:buClr>
            </a:pPr>
            <a:r>
              <a:rPr lang="he-IL" sz="2800" dirty="0">
                <a:latin typeface="David" panose="020E0502060401010101" pitchFamily="34" charset="-79"/>
                <a:cs typeface="David" panose="020E0502060401010101" pitchFamily="34" charset="-79"/>
              </a:rPr>
              <a:t> </a:t>
            </a:r>
            <a:r>
              <a:rPr lang="he-IL" sz="2800" dirty="0" smtClean="0">
                <a:latin typeface="David" panose="020E0502060401010101" pitchFamily="34" charset="-79"/>
                <a:cs typeface="David" panose="020E0502060401010101" pitchFamily="34" charset="-79"/>
              </a:rPr>
              <a:t>     א. האם פסק הדין חדל מלהתקיים על פי ההסכם הנטען;</a:t>
            </a:r>
          </a:p>
          <a:p>
            <a:pPr algn="just">
              <a:buClr>
                <a:schemeClr val="accent1"/>
              </a:buClr>
            </a:pPr>
            <a:r>
              <a:rPr lang="he-IL" sz="2800" dirty="0">
                <a:latin typeface="David" panose="020E0502060401010101" pitchFamily="34" charset="-79"/>
                <a:cs typeface="David" panose="020E0502060401010101" pitchFamily="34" charset="-79"/>
              </a:rPr>
              <a:t> </a:t>
            </a:r>
            <a:r>
              <a:rPr lang="he-IL" sz="2800" dirty="0" smtClean="0">
                <a:latin typeface="David" panose="020E0502060401010101" pitchFamily="34" charset="-79"/>
                <a:cs typeface="David" panose="020E0502060401010101" pitchFamily="34" charset="-79"/>
              </a:rPr>
              <a:t>     ב. האם מתעוררת טענה שההסכם הופר.</a:t>
            </a:r>
          </a:p>
          <a:p>
            <a:pPr marL="457200" indent="-457200" algn="just">
              <a:buClr>
                <a:schemeClr val="accent1"/>
              </a:buClr>
              <a:buFont typeface="Wingdings" panose="05000000000000000000" pitchFamily="2" charset="2"/>
              <a:buChar char="Ø"/>
            </a:pPr>
            <a:r>
              <a:rPr lang="he-IL" sz="2800" dirty="0" smtClean="0">
                <a:latin typeface="David" panose="020E0502060401010101" pitchFamily="34" charset="-79"/>
                <a:cs typeface="David" panose="020E0502060401010101" pitchFamily="34" charset="-79"/>
              </a:rPr>
              <a:t>כאשר מתקיימים שני תנאים אלה לא ידון הרשם בטענת ה"פרעתי" והצדדים יופנו לבית המשפט על מנת שיברר האם ההסכם קוים או הופר. </a:t>
            </a:r>
          </a:p>
          <a:p>
            <a:pPr algn="just">
              <a:buClr>
                <a:schemeClr val="accent1"/>
              </a:buClr>
            </a:pPr>
            <a:r>
              <a:rPr lang="he-IL" sz="2800" dirty="0">
                <a:latin typeface="David" panose="020E0502060401010101" pitchFamily="34" charset="-79"/>
                <a:cs typeface="David" panose="020E0502060401010101" pitchFamily="34" charset="-79"/>
              </a:rPr>
              <a:t> </a:t>
            </a:r>
            <a:r>
              <a:rPr lang="he-IL" sz="2800" dirty="0" smtClean="0">
                <a:latin typeface="David" panose="020E0502060401010101" pitchFamily="34" charset="-79"/>
                <a:cs typeface="David" panose="020E0502060401010101" pitchFamily="34" charset="-79"/>
              </a:rPr>
              <a:t>     רע"א 11\5321 </a:t>
            </a:r>
            <a:r>
              <a:rPr lang="he-IL" sz="2800" b="1" dirty="0" smtClean="0">
                <a:latin typeface="David" panose="020E0502060401010101" pitchFamily="34" charset="-79"/>
                <a:cs typeface="David" panose="020E0502060401010101" pitchFamily="34" charset="-79"/>
              </a:rPr>
              <a:t>רוני מועלם נ' בנק דיסקונט לישראל</a:t>
            </a:r>
            <a:r>
              <a:rPr lang="he-IL" sz="2800" dirty="0" smtClean="0">
                <a:latin typeface="David" panose="020E0502060401010101" pitchFamily="34" charset="-79"/>
                <a:cs typeface="David" panose="020E0502060401010101" pitchFamily="34" charset="-79"/>
              </a:rPr>
              <a:t>, דינים</a:t>
            </a:r>
          </a:p>
          <a:p>
            <a:pPr algn="just">
              <a:buClr>
                <a:schemeClr val="accent1"/>
              </a:buClr>
            </a:pPr>
            <a:r>
              <a:rPr lang="he-IL" sz="2800" dirty="0">
                <a:latin typeface="David" panose="020E0502060401010101" pitchFamily="34" charset="-79"/>
                <a:cs typeface="David" panose="020E0502060401010101" pitchFamily="34" charset="-79"/>
              </a:rPr>
              <a:t> </a:t>
            </a:r>
            <a:r>
              <a:rPr lang="he-IL" sz="2800" dirty="0" smtClean="0">
                <a:latin typeface="David" panose="020E0502060401010101" pitchFamily="34" charset="-79"/>
                <a:cs typeface="David" panose="020E0502060401010101" pitchFamily="34" charset="-79"/>
              </a:rPr>
              <a:t>     עליון </a:t>
            </a:r>
            <a:r>
              <a:rPr lang="he-IL" sz="2800" dirty="0">
                <a:latin typeface="David" panose="020E0502060401010101" pitchFamily="34" charset="-79"/>
                <a:cs typeface="David" panose="020E0502060401010101" pitchFamily="34" charset="-79"/>
              </a:rPr>
              <a:t>2012 (18) 1101). </a:t>
            </a:r>
          </a:p>
          <a:p>
            <a:pPr algn="just">
              <a:buClr>
                <a:schemeClr val="accent1"/>
              </a:buClr>
            </a:pPr>
            <a:endParaRPr lang="he-IL" sz="2800" dirty="0" smtClean="0">
              <a:latin typeface="David" panose="020E0502060401010101" pitchFamily="34" charset="-79"/>
              <a:cs typeface="David" panose="020E0502060401010101" pitchFamily="34" charset="-79"/>
            </a:endParaRPr>
          </a:p>
          <a:p>
            <a:pPr algn="just">
              <a:buClr>
                <a:schemeClr val="accent1"/>
              </a:buClr>
            </a:pPr>
            <a:endParaRPr lang="he-IL" sz="2800" dirty="0" smtClean="0">
              <a:latin typeface="David" panose="020E0502060401010101" pitchFamily="34" charset="-79"/>
              <a:cs typeface="David" panose="020E0502060401010101" pitchFamily="34" charset="-79"/>
            </a:endParaRPr>
          </a:p>
          <a:p>
            <a:pPr marL="457200" indent="-457200" algn="just">
              <a:buClr>
                <a:schemeClr val="accent1"/>
              </a:buClr>
              <a:buFont typeface="Wingdings" panose="05000000000000000000" pitchFamily="2" charset="2"/>
              <a:buChar char="Ø"/>
            </a:pPr>
            <a:endParaRPr lang="he-IL" sz="28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430261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84812" y="179882"/>
            <a:ext cx="9129011" cy="4946755"/>
          </a:xfrm>
        </p:spPr>
        <p:txBody>
          <a:bodyPr>
            <a:noAutofit/>
          </a:bodyPr>
          <a:lstStyle/>
          <a:p>
            <a:pPr>
              <a:buFont typeface="Wingdings" panose="05000000000000000000" pitchFamily="2" charset="2"/>
              <a:buChar char="Ø"/>
            </a:pPr>
            <a:r>
              <a:rPr lang="he-IL" sz="2800" dirty="0">
                <a:solidFill>
                  <a:schemeClr val="tx1"/>
                </a:solidFill>
              </a:rPr>
              <a:t>כאשר ברור שההסכם </a:t>
            </a:r>
            <a:r>
              <a:rPr lang="he-IL" sz="2800" dirty="0" smtClean="0">
                <a:solidFill>
                  <a:schemeClr val="tx1"/>
                </a:solidFill>
              </a:rPr>
              <a:t>שנכרת </a:t>
            </a:r>
            <a:r>
              <a:rPr lang="he-IL" sz="2800" dirty="0">
                <a:solidFill>
                  <a:schemeClr val="tx1"/>
                </a:solidFill>
              </a:rPr>
              <a:t>לאחר פסק הדין לא ביטל את פסק הדין ולא בא במקומו, אין מניעה להמשיך ולדון בטענת "פרעתי" בפניי הרשם.</a:t>
            </a:r>
          </a:p>
          <a:p>
            <a:pPr marL="0" indent="0">
              <a:buNone/>
            </a:pPr>
            <a:r>
              <a:rPr lang="he-IL" sz="2800" dirty="0" smtClean="0">
                <a:solidFill>
                  <a:schemeClr val="tx1"/>
                </a:solidFill>
              </a:rPr>
              <a:t>      ראה ע"א (ת"א) 08\1301 </a:t>
            </a:r>
            <a:r>
              <a:rPr lang="he-IL" sz="2800" b="1" dirty="0" smtClean="0">
                <a:solidFill>
                  <a:schemeClr val="tx1"/>
                </a:solidFill>
              </a:rPr>
              <a:t>בנק מזרחי טפחות בע"מ נ' </a:t>
            </a:r>
            <a:r>
              <a:rPr lang="he-IL" sz="2800" b="1" dirty="0" err="1" smtClean="0">
                <a:solidFill>
                  <a:schemeClr val="tx1"/>
                </a:solidFill>
              </a:rPr>
              <a:t>פרמרז</a:t>
            </a:r>
            <a:r>
              <a:rPr lang="he-IL" sz="2800" b="1" dirty="0" smtClean="0">
                <a:solidFill>
                  <a:schemeClr val="tx1"/>
                </a:solidFill>
              </a:rPr>
              <a:t> </a:t>
            </a:r>
          </a:p>
          <a:p>
            <a:pPr marL="0" indent="0">
              <a:buNone/>
            </a:pPr>
            <a:r>
              <a:rPr lang="he-IL" sz="2800" b="1" dirty="0">
                <a:solidFill>
                  <a:schemeClr val="tx1"/>
                </a:solidFill>
              </a:rPr>
              <a:t> </a:t>
            </a:r>
            <a:r>
              <a:rPr lang="he-IL" sz="2800" b="1" dirty="0" smtClean="0">
                <a:solidFill>
                  <a:schemeClr val="tx1"/>
                </a:solidFill>
              </a:rPr>
              <a:t>     </a:t>
            </a:r>
            <a:r>
              <a:rPr lang="he-IL" sz="2800" b="1" dirty="0" err="1">
                <a:solidFill>
                  <a:schemeClr val="tx1"/>
                </a:solidFill>
              </a:rPr>
              <a:t>פרהמנדפור</a:t>
            </a:r>
            <a:r>
              <a:rPr lang="he-IL" sz="2800" b="1" dirty="0">
                <a:solidFill>
                  <a:schemeClr val="tx1"/>
                </a:solidFill>
              </a:rPr>
              <a:t> </a:t>
            </a:r>
            <a:r>
              <a:rPr lang="he-IL" sz="2800" dirty="0">
                <a:solidFill>
                  <a:schemeClr val="tx1"/>
                </a:solidFill>
              </a:rPr>
              <a:t>(אתר נבו)). </a:t>
            </a:r>
          </a:p>
          <a:p>
            <a:pPr marL="0" indent="0">
              <a:buNone/>
            </a:pPr>
            <a:r>
              <a:rPr lang="he-IL" sz="2800" dirty="0" smtClean="0">
                <a:solidFill>
                  <a:schemeClr val="tx1"/>
                </a:solidFill>
              </a:rPr>
              <a:t>     שם נפסק כי תשלום הסכום (המופחת) אשר הוסכם על ידי הצדדים</a:t>
            </a:r>
          </a:p>
          <a:p>
            <a:pPr marL="0" indent="0">
              <a:buNone/>
            </a:pPr>
            <a:r>
              <a:rPr lang="he-IL" sz="2800" dirty="0">
                <a:solidFill>
                  <a:schemeClr val="tx1"/>
                </a:solidFill>
              </a:rPr>
              <a:t> </a:t>
            </a:r>
            <a:r>
              <a:rPr lang="he-IL" sz="2800" dirty="0" smtClean="0">
                <a:solidFill>
                  <a:schemeClr val="tx1"/>
                </a:solidFill>
              </a:rPr>
              <a:t>    בא </a:t>
            </a:r>
            <a:r>
              <a:rPr lang="he-IL" sz="2800" dirty="0">
                <a:solidFill>
                  <a:schemeClr val="tx1"/>
                </a:solidFill>
              </a:rPr>
              <a:t> לקיים את פסק הדין ולא לבטלו. שהרי, עילת התשלום </a:t>
            </a:r>
            <a:r>
              <a:rPr lang="he-IL" sz="2800" dirty="0" smtClean="0">
                <a:solidFill>
                  <a:schemeClr val="tx1"/>
                </a:solidFill>
              </a:rPr>
              <a:t>היא</a:t>
            </a:r>
          </a:p>
          <a:p>
            <a:pPr marL="0" indent="0">
              <a:buNone/>
            </a:pPr>
            <a:r>
              <a:rPr lang="he-IL" sz="2800" dirty="0">
                <a:solidFill>
                  <a:schemeClr val="tx1"/>
                </a:solidFill>
              </a:rPr>
              <a:t> </a:t>
            </a:r>
            <a:r>
              <a:rPr lang="he-IL" sz="2800" dirty="0" smtClean="0">
                <a:solidFill>
                  <a:schemeClr val="tx1"/>
                </a:solidFill>
              </a:rPr>
              <a:t>    </a:t>
            </a:r>
            <a:r>
              <a:rPr lang="he-IL" sz="2800" dirty="0">
                <a:solidFill>
                  <a:schemeClr val="tx1"/>
                </a:solidFill>
              </a:rPr>
              <a:t>פסק </a:t>
            </a:r>
            <a:r>
              <a:rPr lang="he-IL" sz="2800" dirty="0" smtClean="0">
                <a:solidFill>
                  <a:schemeClr val="tx1"/>
                </a:solidFill>
              </a:rPr>
              <a:t>הדין שניתן</a:t>
            </a:r>
            <a:r>
              <a:rPr lang="he-IL" sz="2800" dirty="0">
                <a:solidFill>
                  <a:schemeClr val="tx1"/>
                </a:solidFill>
              </a:rPr>
              <a:t>, והסכום שנקבע לתשלום בין הצדדים נועד </a:t>
            </a:r>
            <a:r>
              <a:rPr lang="he-IL" sz="2800" dirty="0" smtClean="0">
                <a:solidFill>
                  <a:schemeClr val="tx1"/>
                </a:solidFill>
              </a:rPr>
              <a:t>לבצע</a:t>
            </a:r>
          </a:p>
          <a:p>
            <a:pPr marL="0" indent="0">
              <a:buNone/>
            </a:pPr>
            <a:r>
              <a:rPr lang="he-IL" sz="2800" dirty="0">
                <a:solidFill>
                  <a:schemeClr val="tx1"/>
                </a:solidFill>
              </a:rPr>
              <a:t> </a:t>
            </a:r>
            <a:r>
              <a:rPr lang="he-IL" sz="2800" dirty="0" smtClean="0">
                <a:solidFill>
                  <a:schemeClr val="tx1"/>
                </a:solidFill>
              </a:rPr>
              <a:t>    את </a:t>
            </a:r>
            <a:r>
              <a:rPr lang="he-IL" sz="2800" dirty="0">
                <a:solidFill>
                  <a:schemeClr val="tx1"/>
                </a:solidFill>
              </a:rPr>
              <a:t>פסק הדין, משנקבעה חבות החייבים.</a:t>
            </a:r>
          </a:p>
          <a:p>
            <a:pPr marL="0" indent="0">
              <a:buNone/>
            </a:pPr>
            <a:endParaRPr lang="he-IL" sz="2400" dirty="0" smtClean="0">
              <a:solidFill>
                <a:schemeClr val="tx1"/>
              </a:solidFill>
            </a:endParaRPr>
          </a:p>
          <a:p>
            <a:pPr marL="0" indent="0" algn="l" rtl="0">
              <a:buNone/>
            </a:pPr>
            <a:r>
              <a:rPr lang="he-IL" sz="2400" dirty="0">
                <a:solidFill>
                  <a:schemeClr val="tx1"/>
                </a:solidFill>
              </a:rPr>
              <a:t>       </a:t>
            </a:r>
            <a:endParaRPr lang="he-IL" sz="2400" dirty="0" smtClean="0"/>
          </a:p>
        </p:txBody>
      </p:sp>
    </p:spTree>
    <p:extLst>
      <p:ext uri="{BB962C8B-B14F-4D97-AF65-F5344CB8AC3E}">
        <p14:creationId xmlns:p14="http://schemas.microsoft.com/office/powerpoint/2010/main" val="399513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677333" y="1004341"/>
            <a:ext cx="8556608" cy="4482385"/>
          </a:xfrm>
        </p:spPr>
        <p:txBody>
          <a:bodyPr>
            <a:normAutofit fontScale="92500" lnSpcReduction="20000"/>
          </a:bodyPr>
          <a:lstStyle/>
          <a:p>
            <a:pPr marL="0" indent="0" algn="just">
              <a:buNone/>
            </a:pPr>
            <a:r>
              <a:rPr lang="he-IL" sz="2800" b="1" dirty="0">
                <a:solidFill>
                  <a:schemeClr val="tx1"/>
                </a:solidFill>
              </a:rPr>
              <a:t> </a:t>
            </a:r>
            <a:r>
              <a:rPr lang="he-IL" sz="2800" b="1" dirty="0" smtClean="0">
                <a:solidFill>
                  <a:schemeClr val="tx1"/>
                </a:solidFill>
              </a:rPr>
              <a:t>    סעיף 19 לחוק ההוצאה לפועל- </a:t>
            </a:r>
          </a:p>
          <a:p>
            <a:pPr algn="just">
              <a:buFont typeface="Wingdings" panose="05000000000000000000" pitchFamily="2" charset="2"/>
              <a:buChar char="Ø"/>
            </a:pPr>
            <a:r>
              <a:rPr lang="he-IL" sz="2800" b="1" dirty="0" smtClean="0">
                <a:solidFill>
                  <a:schemeClr val="tx1"/>
                </a:solidFill>
              </a:rPr>
              <a:t>"19(א) חייב </a:t>
            </a:r>
            <a:r>
              <a:rPr lang="he-IL" sz="2800" b="1" dirty="0">
                <a:solidFill>
                  <a:schemeClr val="tx1"/>
                </a:solidFill>
              </a:rPr>
              <a:t>הטוען שמילא אחר פסק הדין או שאינו חייב עוד למלא אחריו, כולו או מקצתו, עליו הראיה, ורשאי רשם ההוצאה לפועל לקבוע אם ובאיזו מידה מוטל עוד על החייב למלא אחר פסק הדין; עד לקביעתו כאמור, רשאי רשם ההוצאה לפועל להורות על עיכוב ביצועו של פסק הדין, כולו או מקצתו, מטעמים מיוחדים </a:t>
            </a:r>
            <a:r>
              <a:rPr lang="he-IL" sz="2800" b="1" dirty="0" smtClean="0">
                <a:solidFill>
                  <a:schemeClr val="tx1"/>
                </a:solidFill>
              </a:rPr>
              <a:t>שיירשמו.</a:t>
            </a:r>
            <a:endParaRPr lang="en-US" sz="2800" b="1" dirty="0">
              <a:solidFill>
                <a:schemeClr val="tx1"/>
              </a:solidFill>
            </a:endParaRPr>
          </a:p>
          <a:p>
            <a:pPr algn="just">
              <a:buFont typeface="Wingdings" panose="05000000000000000000" pitchFamily="2" charset="2"/>
              <a:buChar char="Ø"/>
            </a:pPr>
            <a:r>
              <a:rPr lang="he-IL" sz="2800" b="1" dirty="0">
                <a:solidFill>
                  <a:schemeClr val="tx1"/>
                </a:solidFill>
              </a:rPr>
              <a:t>	(ב)	החליט רשם ההוצאה לפועל להורות על עיכוב ביצועו של פסק הדין, יצווה על הפקדת ערובה להבטחת קיום פסק הדין, זולת אם החליט, בהתחשב בנסיבות </a:t>
            </a:r>
            <a:r>
              <a:rPr lang="he-IL" sz="2800" b="1" dirty="0" smtClean="0">
                <a:solidFill>
                  <a:schemeClr val="tx1"/>
                </a:solidFill>
              </a:rPr>
              <a:t>העניין</a:t>
            </a:r>
            <a:r>
              <a:rPr lang="he-IL" sz="2800" b="1" dirty="0">
                <a:solidFill>
                  <a:schemeClr val="tx1"/>
                </a:solidFill>
              </a:rPr>
              <a:t>, שלא לצוות כן.</a:t>
            </a:r>
            <a:endParaRPr lang="en-US" sz="2800" b="1" dirty="0">
              <a:solidFill>
                <a:schemeClr val="tx1"/>
              </a:solidFill>
            </a:endParaRPr>
          </a:p>
          <a:p>
            <a:pPr algn="just">
              <a:buFont typeface="Wingdings" panose="05000000000000000000" pitchFamily="2" charset="2"/>
              <a:buChar char="Ø"/>
            </a:pPr>
            <a:r>
              <a:rPr lang="he-IL" sz="2800" b="1" dirty="0">
                <a:solidFill>
                  <a:schemeClr val="tx1"/>
                </a:solidFill>
              </a:rPr>
              <a:t>	(ג)	דחה רשם ההוצאה לפועל את טענת החייב, יטיל עליו הוצאות מיוחדות אם מצא כי לא היה יסוד </a:t>
            </a:r>
            <a:r>
              <a:rPr lang="he-IL" sz="2800" b="1" dirty="0" smtClean="0">
                <a:solidFill>
                  <a:schemeClr val="tx1"/>
                </a:solidFill>
              </a:rPr>
              <a:t>לטענתו".</a:t>
            </a:r>
            <a:endParaRPr lang="en-US" sz="2800" b="1" dirty="0">
              <a:solidFill>
                <a:schemeClr val="tx1"/>
              </a:solidFill>
            </a:endParaRPr>
          </a:p>
          <a:p>
            <a:pPr algn="just"/>
            <a:endParaRPr lang="he-IL" sz="2800" dirty="0"/>
          </a:p>
        </p:txBody>
      </p:sp>
      <p:sp>
        <p:nvSpPr>
          <p:cNvPr id="5" name="כותרת 1"/>
          <p:cNvSpPr txBox="1">
            <a:spLocks/>
          </p:cNvSpPr>
          <p:nvPr/>
        </p:nvSpPr>
        <p:spPr>
          <a:xfrm>
            <a:off x="427046" y="238077"/>
            <a:ext cx="9016757" cy="1111038"/>
          </a:xfrm>
          <a:prstGeom prst="rect">
            <a:avLst/>
          </a:prstGeom>
        </p:spPr>
        <p:txBody>
          <a:bodyPr vert="horz" lIns="91440" tIns="45720" rIns="91440" bIns="45720" rtlCol="0" anchor="t">
            <a:normAutofit lnSpcReduction="10000"/>
          </a:bodyPr>
          <a:lstStyle>
            <a:lvl1pPr algn="l" defTabSz="457200" rtl="1" eaLnBrk="1" latinLnBrk="0" hangingPunct="1">
              <a:spcBef>
                <a:spcPct val="0"/>
              </a:spcBef>
              <a:buNone/>
              <a:defRPr sz="3600" kern="1200">
                <a:solidFill>
                  <a:schemeClr val="accent1"/>
                </a:solidFill>
                <a:latin typeface="David" panose="020E0502060401010101" pitchFamily="34" charset="-79"/>
                <a:ea typeface="+mj-ea"/>
                <a:cs typeface="David" panose="020E0502060401010101" pitchFamily="34" charset="-79"/>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he-IL" b="1" dirty="0" smtClean="0"/>
              <a:t>הוראות הדין</a:t>
            </a:r>
            <a:br>
              <a:rPr lang="he-IL" b="1" dirty="0" smtClean="0"/>
            </a:br>
            <a:endParaRPr lang="he-IL" b="1" dirty="0"/>
          </a:p>
        </p:txBody>
      </p:sp>
    </p:spTree>
    <p:extLst>
      <p:ext uri="{BB962C8B-B14F-4D97-AF65-F5344CB8AC3E}">
        <p14:creationId xmlns:p14="http://schemas.microsoft.com/office/powerpoint/2010/main" val="3554632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647354" y="271829"/>
            <a:ext cx="8691518" cy="6586171"/>
          </a:xfrm>
        </p:spPr>
        <p:txBody>
          <a:bodyPr>
            <a:noAutofit/>
          </a:bodyPr>
          <a:lstStyle/>
          <a:p>
            <a:pPr algn="just">
              <a:buFont typeface="Wingdings" panose="05000000000000000000" pitchFamily="2" charset="2"/>
              <a:buChar char="Ø"/>
            </a:pPr>
            <a:r>
              <a:rPr lang="he-IL" sz="2600" dirty="0" err="1" smtClean="0">
                <a:solidFill>
                  <a:schemeClr val="tx1"/>
                </a:solidFill>
              </a:rPr>
              <a:t>עש"א</a:t>
            </a:r>
            <a:r>
              <a:rPr lang="he-IL" sz="2600" dirty="0" smtClean="0">
                <a:solidFill>
                  <a:schemeClr val="tx1"/>
                </a:solidFill>
              </a:rPr>
              <a:t> </a:t>
            </a:r>
            <a:r>
              <a:rPr lang="he-IL" sz="2600" dirty="0">
                <a:solidFill>
                  <a:schemeClr val="tx1"/>
                </a:solidFill>
              </a:rPr>
              <a:t>(ת"א) 09\1422 </a:t>
            </a:r>
            <a:r>
              <a:rPr lang="he-IL" sz="2600" b="1" dirty="0">
                <a:solidFill>
                  <a:schemeClr val="tx1"/>
                </a:solidFill>
              </a:rPr>
              <a:t>יוסי </a:t>
            </a:r>
            <a:r>
              <a:rPr lang="he-IL" sz="2600" b="1" dirty="0" smtClean="0">
                <a:solidFill>
                  <a:schemeClr val="tx1"/>
                </a:solidFill>
              </a:rPr>
              <a:t>וייס </a:t>
            </a:r>
            <a:r>
              <a:rPr lang="he-IL" sz="2600" b="1" dirty="0">
                <a:solidFill>
                  <a:schemeClr val="tx1"/>
                </a:solidFill>
              </a:rPr>
              <a:t>נ' </a:t>
            </a:r>
            <a:r>
              <a:rPr lang="he-IL" sz="2600" b="1" dirty="0" err="1">
                <a:solidFill>
                  <a:schemeClr val="tx1"/>
                </a:solidFill>
              </a:rPr>
              <a:t>טרמר</a:t>
            </a:r>
            <a:r>
              <a:rPr lang="he-IL" sz="2600" b="1" dirty="0">
                <a:solidFill>
                  <a:schemeClr val="tx1"/>
                </a:solidFill>
              </a:rPr>
              <a:t> יהודית</a:t>
            </a:r>
          </a:p>
          <a:p>
            <a:pPr marL="0" indent="0" algn="just">
              <a:buNone/>
            </a:pPr>
            <a:r>
              <a:rPr lang="he-IL" sz="2600" dirty="0">
                <a:solidFill>
                  <a:schemeClr val="tx1"/>
                </a:solidFill>
              </a:rPr>
              <a:t>      </a:t>
            </a:r>
            <a:r>
              <a:rPr lang="he-IL" sz="2600" dirty="0" smtClean="0">
                <a:solidFill>
                  <a:schemeClr val="tx1"/>
                </a:solidFill>
              </a:rPr>
              <a:t>(</a:t>
            </a:r>
            <a:r>
              <a:rPr lang="he-IL" sz="2600" dirty="0">
                <a:solidFill>
                  <a:schemeClr val="tx1"/>
                </a:solidFill>
              </a:rPr>
              <a:t>אתר נבו)).</a:t>
            </a:r>
          </a:p>
          <a:p>
            <a:pPr marL="0" indent="0" algn="just">
              <a:buNone/>
            </a:pPr>
            <a:r>
              <a:rPr lang="he-IL" sz="2600" dirty="0">
                <a:solidFill>
                  <a:schemeClr val="tx1"/>
                </a:solidFill>
              </a:rPr>
              <a:t>       </a:t>
            </a:r>
            <a:r>
              <a:rPr lang="he-IL" sz="2600" dirty="0" smtClean="0">
                <a:solidFill>
                  <a:schemeClr val="tx1"/>
                </a:solidFill>
              </a:rPr>
              <a:t>נקבע </a:t>
            </a:r>
            <a:r>
              <a:rPr lang="he-IL" sz="2600" dirty="0">
                <a:solidFill>
                  <a:schemeClr val="tx1"/>
                </a:solidFill>
              </a:rPr>
              <a:t>כי ההסכמים שנחתמו בין הצדדים לא ביטלו את </a:t>
            </a:r>
          </a:p>
          <a:p>
            <a:pPr marL="0" indent="0" algn="just">
              <a:buNone/>
            </a:pPr>
            <a:r>
              <a:rPr lang="he-IL" sz="2600" dirty="0">
                <a:solidFill>
                  <a:schemeClr val="tx1"/>
                </a:solidFill>
              </a:rPr>
              <a:t>        פסק הדין אלא ביקשו לקיימו, תוך יצירת הסדר כולל לתשלום</a:t>
            </a:r>
          </a:p>
          <a:p>
            <a:pPr marL="0" indent="0" algn="just">
              <a:buNone/>
            </a:pPr>
            <a:r>
              <a:rPr lang="he-IL" sz="2600" dirty="0" smtClean="0">
                <a:solidFill>
                  <a:schemeClr val="tx1"/>
                </a:solidFill>
              </a:rPr>
              <a:t>        </a:t>
            </a:r>
            <a:r>
              <a:rPr lang="he-IL" sz="2600" dirty="0">
                <a:solidFill>
                  <a:schemeClr val="tx1"/>
                </a:solidFill>
              </a:rPr>
              <a:t>כל </a:t>
            </a:r>
            <a:r>
              <a:rPr lang="he-IL" sz="2600" dirty="0" smtClean="0">
                <a:solidFill>
                  <a:schemeClr val="tx1"/>
                </a:solidFill>
              </a:rPr>
              <a:t>חובות </a:t>
            </a:r>
            <a:r>
              <a:rPr lang="he-IL" sz="2600" dirty="0">
                <a:solidFill>
                  <a:schemeClr val="tx1"/>
                </a:solidFill>
              </a:rPr>
              <a:t>החייב לזוכה הן על פי ההמחאות שהוגשו להוצל"פ והן </a:t>
            </a:r>
            <a:endParaRPr lang="he-IL" sz="2600" dirty="0" smtClean="0">
              <a:solidFill>
                <a:schemeClr val="tx1"/>
              </a:solidFill>
            </a:endParaRPr>
          </a:p>
          <a:p>
            <a:pPr marL="0" indent="0" algn="just">
              <a:buNone/>
            </a:pPr>
            <a:r>
              <a:rPr lang="he-IL" sz="2600" b="1" dirty="0" smtClean="0">
                <a:solidFill>
                  <a:schemeClr val="tx1"/>
                </a:solidFill>
              </a:rPr>
              <a:t>       </a:t>
            </a:r>
            <a:r>
              <a:rPr lang="he-IL" sz="2600" dirty="0">
                <a:solidFill>
                  <a:schemeClr val="tx1"/>
                </a:solidFill>
              </a:rPr>
              <a:t>בגין אלה שטרם הוגשו</a:t>
            </a:r>
            <a:r>
              <a:rPr lang="he-IL" sz="2600" dirty="0" smtClean="0">
                <a:solidFill>
                  <a:schemeClr val="tx1"/>
                </a:solidFill>
              </a:rPr>
              <a:t>.</a:t>
            </a:r>
            <a:endParaRPr lang="he-IL" sz="2600" b="1" dirty="0" smtClean="0">
              <a:solidFill>
                <a:schemeClr val="tx1"/>
              </a:solidFill>
            </a:endParaRPr>
          </a:p>
          <a:p>
            <a:pPr marL="0" indent="0" algn="just">
              <a:buNone/>
            </a:pPr>
            <a:r>
              <a:rPr lang="he-IL" sz="2600" b="1" dirty="0" smtClean="0">
                <a:solidFill>
                  <a:schemeClr val="tx1"/>
                </a:solidFill>
              </a:rPr>
              <a:t>       "</a:t>
            </a:r>
            <a:r>
              <a:rPr lang="he-IL" sz="2600" b="1" dirty="0">
                <a:solidFill>
                  <a:schemeClr val="tx1"/>
                </a:solidFill>
              </a:rPr>
              <a:t>במצב דברים זה, לראש ההוצאה לפועל הייתה נתונה </a:t>
            </a:r>
            <a:r>
              <a:rPr lang="he-IL" sz="2600" b="1" dirty="0" smtClean="0">
                <a:solidFill>
                  <a:schemeClr val="tx1"/>
                </a:solidFill>
              </a:rPr>
              <a:t>הסמכות</a:t>
            </a:r>
          </a:p>
          <a:p>
            <a:pPr marL="0" indent="0" algn="just">
              <a:buNone/>
            </a:pPr>
            <a:r>
              <a:rPr lang="he-IL" sz="2600" b="1" dirty="0">
                <a:solidFill>
                  <a:schemeClr val="tx1"/>
                </a:solidFill>
              </a:rPr>
              <a:t> </a:t>
            </a:r>
            <a:r>
              <a:rPr lang="he-IL" sz="2600" b="1" dirty="0" smtClean="0">
                <a:solidFill>
                  <a:schemeClr val="tx1"/>
                </a:solidFill>
              </a:rPr>
              <a:t>        </a:t>
            </a:r>
            <a:r>
              <a:rPr lang="he-IL" sz="2600" b="1" dirty="0">
                <a:solidFill>
                  <a:schemeClr val="tx1"/>
                </a:solidFill>
              </a:rPr>
              <a:t>לדון בהסכמים </a:t>
            </a:r>
            <a:r>
              <a:rPr lang="he-IL" sz="2600" b="1" dirty="0" smtClean="0">
                <a:solidFill>
                  <a:schemeClr val="tx1"/>
                </a:solidFill>
              </a:rPr>
              <a:t>שנכרתו </a:t>
            </a:r>
            <a:r>
              <a:rPr lang="he-IL" sz="2600" b="1" dirty="0">
                <a:solidFill>
                  <a:schemeClr val="tx1"/>
                </a:solidFill>
              </a:rPr>
              <a:t>על ידי הצדדים, שכל מטרתם </a:t>
            </a:r>
            <a:r>
              <a:rPr lang="he-IL" sz="2600" b="1" dirty="0" smtClean="0">
                <a:solidFill>
                  <a:schemeClr val="tx1"/>
                </a:solidFill>
              </a:rPr>
              <a:t>הייתה</a:t>
            </a:r>
          </a:p>
          <a:p>
            <a:pPr marL="0" indent="0" algn="just">
              <a:buNone/>
            </a:pPr>
            <a:r>
              <a:rPr lang="he-IL" sz="2600" b="1" dirty="0">
                <a:solidFill>
                  <a:schemeClr val="tx1"/>
                </a:solidFill>
              </a:rPr>
              <a:t> </a:t>
            </a:r>
            <a:r>
              <a:rPr lang="he-IL" sz="2600" b="1" dirty="0" smtClean="0">
                <a:solidFill>
                  <a:schemeClr val="tx1"/>
                </a:solidFill>
              </a:rPr>
              <a:t>        </a:t>
            </a:r>
            <a:r>
              <a:rPr lang="he-IL" sz="2600" b="1" dirty="0">
                <a:solidFill>
                  <a:schemeClr val="tx1"/>
                </a:solidFill>
              </a:rPr>
              <a:t>ביצועו של פסק הדין</a:t>
            </a:r>
            <a:r>
              <a:rPr lang="he-IL" sz="2600" b="1" dirty="0" smtClean="0">
                <a:solidFill>
                  <a:schemeClr val="tx1"/>
                </a:solidFill>
              </a:rPr>
              <a:t>".</a:t>
            </a:r>
          </a:p>
          <a:p>
            <a:pPr algn="just">
              <a:buFont typeface="Wingdings" panose="05000000000000000000" pitchFamily="2" charset="2"/>
              <a:buChar char="Ø"/>
            </a:pPr>
            <a:r>
              <a:rPr lang="he-IL" sz="2600" dirty="0" smtClean="0">
                <a:solidFill>
                  <a:schemeClr val="tx1"/>
                </a:solidFill>
              </a:rPr>
              <a:t>ראה והשווה: פסק דינו של </a:t>
            </a:r>
            <a:r>
              <a:rPr lang="he-IL" sz="2600" smtClean="0">
                <a:solidFill>
                  <a:schemeClr val="tx1"/>
                </a:solidFill>
              </a:rPr>
              <a:t>כבוד השופט סובל משה בתיק </a:t>
            </a:r>
            <a:r>
              <a:rPr lang="he-IL" sz="2600" dirty="0" err="1" smtClean="0">
                <a:solidFill>
                  <a:schemeClr val="tx1"/>
                </a:solidFill>
              </a:rPr>
              <a:t>עש"א</a:t>
            </a:r>
            <a:r>
              <a:rPr lang="he-IL" sz="2600" dirty="0" smtClean="0">
                <a:solidFill>
                  <a:schemeClr val="tx1"/>
                </a:solidFill>
              </a:rPr>
              <a:t> (שלום ת"א) 47077-01-14 </a:t>
            </a:r>
            <a:r>
              <a:rPr lang="he-IL" sz="2600" b="1" dirty="0" smtClean="0">
                <a:solidFill>
                  <a:schemeClr val="tx1"/>
                </a:solidFill>
              </a:rPr>
              <a:t>בנק מזרחי טפחות ת"א סניף ראשי 20499 נ' הרצל </a:t>
            </a:r>
            <a:r>
              <a:rPr lang="he-IL" sz="2600" b="1" dirty="0" err="1" smtClean="0">
                <a:solidFill>
                  <a:schemeClr val="tx1"/>
                </a:solidFill>
              </a:rPr>
              <a:t>פדלון</a:t>
            </a:r>
            <a:r>
              <a:rPr lang="he-IL" sz="2600" b="1" dirty="0" smtClean="0">
                <a:solidFill>
                  <a:schemeClr val="tx1"/>
                </a:solidFill>
              </a:rPr>
              <a:t> </a:t>
            </a:r>
            <a:r>
              <a:rPr lang="he-IL" sz="2600" dirty="0" smtClean="0">
                <a:solidFill>
                  <a:schemeClr val="tx1"/>
                </a:solidFill>
              </a:rPr>
              <a:t>(אתר נבו).</a:t>
            </a:r>
            <a:endParaRPr lang="he-IL" sz="2600" dirty="0" smtClean="0">
              <a:solidFill>
                <a:schemeClr val="tx1"/>
              </a:solidFill>
            </a:endParaRPr>
          </a:p>
          <a:p>
            <a:pPr marL="0" indent="0">
              <a:buNone/>
            </a:pPr>
            <a:endParaRPr lang="he-IL" sz="2600" dirty="0">
              <a:solidFill>
                <a:schemeClr val="tx1"/>
              </a:solidFill>
            </a:endParaRPr>
          </a:p>
        </p:txBody>
      </p:sp>
    </p:spTree>
    <p:extLst>
      <p:ext uri="{BB962C8B-B14F-4D97-AF65-F5344CB8AC3E}">
        <p14:creationId xmlns:p14="http://schemas.microsoft.com/office/powerpoint/2010/main" val="4082191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142029" y="526660"/>
            <a:ext cx="8406705" cy="5949091"/>
          </a:xfrm>
        </p:spPr>
        <p:txBody>
          <a:bodyPr>
            <a:noAutofit/>
          </a:bodyPr>
          <a:lstStyle/>
          <a:p>
            <a:pPr algn="just">
              <a:buFont typeface="Wingdings" panose="05000000000000000000" pitchFamily="2" charset="2"/>
              <a:buChar char="Ø"/>
            </a:pPr>
            <a:r>
              <a:rPr lang="he-IL" sz="2800" dirty="0" smtClean="0">
                <a:solidFill>
                  <a:schemeClr val="tx1"/>
                </a:solidFill>
              </a:rPr>
              <a:t>רע"א 07\4634 </a:t>
            </a:r>
            <a:r>
              <a:rPr lang="he-IL" sz="2800" b="1" dirty="0" smtClean="0">
                <a:solidFill>
                  <a:schemeClr val="tx1"/>
                </a:solidFill>
              </a:rPr>
              <a:t>קיבוץ שדה נחום נ' מוחמד </a:t>
            </a:r>
            <a:r>
              <a:rPr lang="he-IL" sz="2800" b="1" dirty="0" err="1" smtClean="0">
                <a:solidFill>
                  <a:schemeClr val="tx1"/>
                </a:solidFill>
              </a:rPr>
              <a:t>זועבי</a:t>
            </a:r>
            <a:r>
              <a:rPr lang="he-IL" sz="2800" b="1" dirty="0" smtClean="0">
                <a:solidFill>
                  <a:schemeClr val="tx1"/>
                </a:solidFill>
              </a:rPr>
              <a:t> </a:t>
            </a:r>
            <a:r>
              <a:rPr lang="he-IL" sz="2800" dirty="0" smtClean="0">
                <a:solidFill>
                  <a:schemeClr val="tx1"/>
                </a:solidFill>
              </a:rPr>
              <a:t>(אתר נבו)), רשם ההוצל"פ קבע, תוך הסתמכות על המכתב שנתן הזוכה לחייב, כי נכרת הסכם בין הזוכה לבין החייב המאיין את חובו של החייב לזוכה. מדובר בקביעה הנמצאת בגדר סמכותו של רשם ההוצל"פ, אולם אין זה מתפקידו של רשם ההוצל"פ לבדוק האם ההסכם נחתם בטעות. </a:t>
            </a:r>
          </a:p>
          <a:p>
            <a:pPr marL="0" indent="0" algn="just">
              <a:buNone/>
            </a:pPr>
            <a:r>
              <a:rPr lang="he-IL" sz="2800" b="1" dirty="0" smtClean="0">
                <a:solidFill>
                  <a:schemeClr val="tx1"/>
                </a:solidFill>
              </a:rPr>
              <a:t>    "מרגע שהחיוב על פי פסק הדין חדל להתקיים בגלל קיומו</a:t>
            </a:r>
          </a:p>
          <a:p>
            <a:pPr marL="0" indent="0" algn="just">
              <a:buNone/>
            </a:pPr>
            <a:r>
              <a:rPr lang="he-IL" sz="2800" b="1" dirty="0">
                <a:solidFill>
                  <a:schemeClr val="tx1"/>
                </a:solidFill>
              </a:rPr>
              <a:t> </a:t>
            </a:r>
            <a:r>
              <a:rPr lang="he-IL" sz="2800" b="1" dirty="0" smtClean="0">
                <a:solidFill>
                  <a:schemeClr val="tx1"/>
                </a:solidFill>
              </a:rPr>
              <a:t>   של </a:t>
            </a:r>
            <a:r>
              <a:rPr lang="he-IL" sz="2800" b="1" dirty="0">
                <a:solidFill>
                  <a:schemeClr val="tx1"/>
                </a:solidFill>
              </a:rPr>
              <a:t>הסכם מאוחר יותר, פקעה גם סמכותו של </a:t>
            </a:r>
            <a:r>
              <a:rPr lang="he-IL" sz="2800" b="1" dirty="0" smtClean="0">
                <a:solidFill>
                  <a:schemeClr val="tx1"/>
                </a:solidFill>
              </a:rPr>
              <a:t>רשם</a:t>
            </a:r>
          </a:p>
          <a:p>
            <a:pPr marL="0" indent="0" algn="just">
              <a:buNone/>
            </a:pPr>
            <a:r>
              <a:rPr lang="he-IL" sz="2800" b="1" dirty="0">
                <a:solidFill>
                  <a:schemeClr val="tx1"/>
                </a:solidFill>
              </a:rPr>
              <a:t> </a:t>
            </a:r>
            <a:r>
              <a:rPr lang="he-IL" sz="2800" b="1" dirty="0" smtClean="0">
                <a:solidFill>
                  <a:schemeClr val="tx1"/>
                </a:solidFill>
              </a:rPr>
              <a:t>   ההוצל"פ </a:t>
            </a:r>
            <a:r>
              <a:rPr lang="he-IL" sz="2800" b="1" dirty="0">
                <a:solidFill>
                  <a:schemeClr val="tx1"/>
                </a:solidFill>
              </a:rPr>
              <a:t>לדון בנושא</a:t>
            </a:r>
            <a:r>
              <a:rPr lang="he-IL" sz="2800" b="1" dirty="0" smtClean="0">
                <a:solidFill>
                  <a:schemeClr val="tx1"/>
                </a:solidFill>
              </a:rPr>
              <a:t>". </a:t>
            </a:r>
            <a:endParaRPr lang="he-IL" sz="2800" b="1" dirty="0">
              <a:solidFill>
                <a:schemeClr val="tx1"/>
              </a:solidFill>
            </a:endParaRPr>
          </a:p>
          <a:p>
            <a:pPr marL="0" indent="0" algn="just">
              <a:buNone/>
            </a:pPr>
            <a:r>
              <a:rPr lang="he-IL" sz="2800" dirty="0" smtClean="0">
                <a:solidFill>
                  <a:schemeClr val="tx1"/>
                </a:solidFill>
              </a:rPr>
              <a:t>    (ראה עוד את שנפסק </a:t>
            </a:r>
            <a:r>
              <a:rPr lang="he-IL" sz="2800" dirty="0" err="1" smtClean="0">
                <a:solidFill>
                  <a:schemeClr val="tx1"/>
                </a:solidFill>
              </a:rPr>
              <a:t>ברע"א</a:t>
            </a:r>
            <a:r>
              <a:rPr lang="he-IL" sz="2800" dirty="0" smtClean="0">
                <a:solidFill>
                  <a:schemeClr val="tx1"/>
                </a:solidFill>
              </a:rPr>
              <a:t> 06\3149 </a:t>
            </a:r>
            <a:r>
              <a:rPr lang="he-IL" sz="2800" b="1" dirty="0" smtClean="0">
                <a:solidFill>
                  <a:schemeClr val="tx1"/>
                </a:solidFill>
              </a:rPr>
              <a:t>בית מימון מוצרי חשמל</a:t>
            </a:r>
          </a:p>
          <a:p>
            <a:pPr marL="0" indent="0" algn="just">
              <a:buNone/>
            </a:pPr>
            <a:r>
              <a:rPr lang="he-IL" sz="2800" b="1" dirty="0">
                <a:solidFill>
                  <a:schemeClr val="tx1"/>
                </a:solidFill>
              </a:rPr>
              <a:t> </a:t>
            </a:r>
            <a:r>
              <a:rPr lang="he-IL" sz="2800" b="1" dirty="0" smtClean="0">
                <a:solidFill>
                  <a:schemeClr val="tx1"/>
                </a:solidFill>
              </a:rPr>
              <a:t>    </a:t>
            </a:r>
            <a:r>
              <a:rPr lang="he-IL" sz="2800" b="1" dirty="0">
                <a:solidFill>
                  <a:schemeClr val="tx1"/>
                </a:solidFill>
              </a:rPr>
              <a:t>בע"מ נ' קלינטון סחר בינלאומי 200 בע"מ </a:t>
            </a:r>
            <a:r>
              <a:rPr lang="he-IL" sz="2800" dirty="0">
                <a:solidFill>
                  <a:schemeClr val="tx1"/>
                </a:solidFill>
              </a:rPr>
              <a:t>(אתר נבו)).</a:t>
            </a:r>
          </a:p>
          <a:p>
            <a:pPr marL="0" indent="0" algn="just">
              <a:buNone/>
            </a:pPr>
            <a:endParaRPr lang="he-IL" sz="2800" dirty="0" smtClean="0">
              <a:solidFill>
                <a:schemeClr val="tx1"/>
              </a:solidFill>
            </a:endParaRPr>
          </a:p>
        </p:txBody>
      </p:sp>
    </p:spTree>
    <p:extLst>
      <p:ext uri="{BB962C8B-B14F-4D97-AF65-F5344CB8AC3E}">
        <p14:creationId xmlns:p14="http://schemas.microsoft.com/office/powerpoint/2010/main" val="2659219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677334" y="1830805"/>
            <a:ext cx="8596668" cy="3880773"/>
          </a:xfrm>
        </p:spPr>
        <p:txBody>
          <a:bodyPr>
            <a:normAutofit/>
          </a:bodyPr>
          <a:lstStyle/>
          <a:p>
            <a:pPr marL="0" indent="0" algn="just">
              <a:buNone/>
            </a:pPr>
            <a:r>
              <a:rPr lang="he-IL" sz="2800" dirty="0" smtClean="0"/>
              <a:t>     </a:t>
            </a:r>
            <a:r>
              <a:rPr lang="he-IL" sz="2800" b="1" dirty="0" smtClean="0">
                <a:solidFill>
                  <a:schemeClr val="tx1"/>
                </a:solidFill>
              </a:rPr>
              <a:t>תקנה 27(א) לתקנות ההוצל"פ:</a:t>
            </a:r>
          </a:p>
          <a:p>
            <a:pPr algn="just">
              <a:buFont typeface="Wingdings" panose="05000000000000000000" pitchFamily="2" charset="2"/>
              <a:buChar char="Ø"/>
            </a:pPr>
            <a:r>
              <a:rPr lang="he-IL" sz="2800" b="1" dirty="0" smtClean="0">
                <a:solidFill>
                  <a:schemeClr val="tx1"/>
                </a:solidFill>
              </a:rPr>
              <a:t>27א. "הגשת </a:t>
            </a:r>
            <a:r>
              <a:rPr lang="he-IL" sz="2800" b="1" dirty="0">
                <a:solidFill>
                  <a:schemeClr val="tx1"/>
                </a:solidFill>
              </a:rPr>
              <a:t>בקשה לפי סעיפים 19, 25, 48 או 58 לחוק, ודיון בה יהיו בדרך הקבועה בפרק כ' לתקנות סדר הדין, בשינויים המחויבים, ואולם רשם ההוצאה לפועל רשאי לסטות מסדרי הדין האמורים אם מצא כי הדבר יועיל להכרעה צודקת ויעילה בהליך, וכן רשאי הוא לדחות את הבקשה בלי שקיים </a:t>
            </a:r>
            <a:r>
              <a:rPr lang="he-IL" sz="2800" b="1" dirty="0" smtClean="0">
                <a:solidFill>
                  <a:schemeClr val="tx1"/>
                </a:solidFill>
              </a:rPr>
              <a:t>דיון".</a:t>
            </a:r>
            <a:endParaRPr lang="he-IL" sz="2800" b="1" dirty="0">
              <a:solidFill>
                <a:schemeClr val="tx1"/>
              </a:solidFill>
            </a:endParaRPr>
          </a:p>
        </p:txBody>
      </p:sp>
      <p:sp>
        <p:nvSpPr>
          <p:cNvPr id="4" name="כותרת משנה 2"/>
          <p:cNvSpPr>
            <a:spLocks noGrp="1"/>
          </p:cNvSpPr>
          <p:nvPr>
            <p:ph type="title"/>
          </p:nvPr>
        </p:nvSpPr>
        <p:spPr>
          <a:xfrm>
            <a:off x="677334" y="336640"/>
            <a:ext cx="8596668" cy="1320800"/>
          </a:xfrm>
        </p:spPr>
        <p:txBody>
          <a:bodyPr vert="horz" lIns="91440" tIns="45720" rIns="91440" bIns="45720" rtlCol="0" anchor="b">
            <a:noAutofit/>
          </a:bodyPr>
          <a:lstStyle/>
          <a:p>
            <a:pPr algn="ctr">
              <a:spcBef>
                <a:spcPct val="0"/>
              </a:spcBef>
            </a:pPr>
            <a:r>
              <a:rPr lang="he-IL" sz="3200" b="1" dirty="0" smtClean="0">
                <a:solidFill>
                  <a:schemeClr val="accent1"/>
                </a:solidFill>
              </a:rPr>
              <a:t>פרוצדורה של "בקשה בכתב" לפי פרק כ' לתק</a:t>
            </a:r>
            <a:r>
              <a:rPr lang="he-IL" sz="3200" b="1" dirty="0" smtClean="0"/>
              <a:t>נות </a:t>
            </a:r>
            <a:r>
              <a:rPr lang="he-IL" sz="3200" b="1" dirty="0" err="1" smtClean="0"/>
              <a:t>סד"א</a:t>
            </a:r>
            <a:r>
              <a:rPr lang="he-IL" sz="3200" b="1" dirty="0" smtClean="0"/>
              <a:t/>
            </a:r>
            <a:br>
              <a:rPr lang="he-IL" sz="3200" b="1" dirty="0" smtClean="0"/>
            </a:br>
            <a:r>
              <a:rPr lang="he-IL" sz="3200" b="1" dirty="0" smtClean="0"/>
              <a:t>תקנות 241-246</a:t>
            </a:r>
            <a:endParaRPr lang="he-IL" sz="3200" b="1" dirty="0">
              <a:solidFill>
                <a:schemeClr val="accent1"/>
              </a:solidFill>
            </a:endParaRPr>
          </a:p>
        </p:txBody>
      </p:sp>
    </p:spTree>
    <p:extLst>
      <p:ext uri="{BB962C8B-B14F-4D97-AF65-F5344CB8AC3E}">
        <p14:creationId xmlns:p14="http://schemas.microsoft.com/office/powerpoint/2010/main" val="1300017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78722" y="356738"/>
            <a:ext cx="8596668" cy="1067346"/>
          </a:xfrm>
        </p:spPr>
        <p:txBody>
          <a:bodyPr/>
          <a:lstStyle/>
          <a:p>
            <a:pPr algn="ctr"/>
            <a:r>
              <a:rPr lang="he-IL" b="1" dirty="0" smtClean="0"/>
              <a:t>סדרי הדין בהגשת הבקשה</a:t>
            </a:r>
            <a:endParaRPr lang="he-IL" b="1" dirty="0"/>
          </a:p>
        </p:txBody>
      </p:sp>
      <p:sp>
        <p:nvSpPr>
          <p:cNvPr id="3" name="מציין מיקום תוכן 2"/>
          <p:cNvSpPr>
            <a:spLocks noGrp="1"/>
          </p:cNvSpPr>
          <p:nvPr>
            <p:ph idx="1"/>
          </p:nvPr>
        </p:nvSpPr>
        <p:spPr>
          <a:xfrm>
            <a:off x="677334" y="1427793"/>
            <a:ext cx="8751479" cy="5272810"/>
          </a:xfrm>
        </p:spPr>
        <p:txBody>
          <a:bodyPr>
            <a:noAutofit/>
          </a:bodyPr>
          <a:lstStyle/>
          <a:p>
            <a:pPr algn="just">
              <a:buFont typeface="Wingdings" panose="05000000000000000000" pitchFamily="2" charset="2"/>
              <a:buChar char="Ø"/>
            </a:pPr>
            <a:r>
              <a:rPr lang="he-IL" sz="2400" dirty="0" smtClean="0">
                <a:solidFill>
                  <a:schemeClr val="tx1"/>
                </a:solidFill>
              </a:rPr>
              <a:t>בקשה הנתמכת בתצהיר לאימות העובדות המשמשות יסוד לבקשה.</a:t>
            </a:r>
          </a:p>
          <a:p>
            <a:pPr algn="just">
              <a:buFont typeface="Wingdings" panose="05000000000000000000" pitchFamily="2" charset="2"/>
              <a:buChar char="Ø"/>
            </a:pPr>
            <a:r>
              <a:rPr lang="he-IL" sz="2400" dirty="0" smtClean="0">
                <a:solidFill>
                  <a:schemeClr val="tx1"/>
                </a:solidFill>
              </a:rPr>
              <a:t>לאחר הגשת הבקשה, מוסמך הרשם להורות על עיכוב ביצועו של פסק הדין כולו או חלקו מטעמים מיוחדים שירשמו "עד להכרעה בבקשה".</a:t>
            </a:r>
          </a:p>
          <a:p>
            <a:pPr algn="just">
              <a:buFont typeface="Wingdings" panose="05000000000000000000" pitchFamily="2" charset="2"/>
              <a:buChar char="Ø"/>
            </a:pPr>
            <a:r>
              <a:rPr lang="he-IL" sz="2400" dirty="0" smtClean="0">
                <a:solidFill>
                  <a:schemeClr val="tx1"/>
                </a:solidFill>
              </a:rPr>
              <a:t>העיקרון היסודי הוא שעל הרשם להורות במקרה של עיכוב ביצוע, על הפקדת ערובה.</a:t>
            </a:r>
          </a:p>
          <a:p>
            <a:pPr algn="just">
              <a:buFont typeface="Wingdings" panose="05000000000000000000" pitchFamily="2" charset="2"/>
              <a:buChar char="Ø"/>
            </a:pPr>
            <a:r>
              <a:rPr lang="he-IL" sz="2400" dirty="0" smtClean="0">
                <a:solidFill>
                  <a:schemeClr val="tx1"/>
                </a:solidFill>
              </a:rPr>
              <a:t>בנסיבות עובדתיות ראויות ומתאימות רשאי הרשם לעכב את ביצוע פסק הדין גם בלא להורות על הפקדת ערובה. </a:t>
            </a:r>
          </a:p>
          <a:p>
            <a:pPr algn="just">
              <a:buFont typeface="Wingdings" panose="05000000000000000000" pitchFamily="2" charset="2"/>
              <a:buChar char="Ø"/>
            </a:pPr>
            <a:r>
              <a:rPr lang="he-IL" sz="2400" dirty="0" smtClean="0">
                <a:solidFill>
                  <a:schemeClr val="tx1"/>
                </a:solidFill>
              </a:rPr>
              <a:t>בקביעת סוג וסכום הערובה על הרשם להעריך את סיכוייה הלכאוריים של קבלת טענת הפרעתי [</a:t>
            </a:r>
            <a:r>
              <a:rPr lang="he-IL" sz="2400" dirty="0" err="1" smtClean="0">
                <a:solidFill>
                  <a:schemeClr val="tx1"/>
                </a:solidFill>
              </a:rPr>
              <a:t>עש"א</a:t>
            </a:r>
            <a:r>
              <a:rPr lang="he-IL" sz="2400" dirty="0" smtClean="0">
                <a:solidFill>
                  <a:schemeClr val="tx1"/>
                </a:solidFill>
              </a:rPr>
              <a:t> (חי') 12064-04-09 </a:t>
            </a:r>
            <a:r>
              <a:rPr lang="he-IL" sz="2400" b="1" dirty="0" smtClean="0">
                <a:solidFill>
                  <a:schemeClr val="tx1"/>
                </a:solidFill>
              </a:rPr>
              <a:t>מורן-חברה </a:t>
            </a:r>
            <a:r>
              <a:rPr lang="he-IL" sz="2400" b="1" dirty="0" err="1" smtClean="0">
                <a:solidFill>
                  <a:schemeClr val="tx1"/>
                </a:solidFill>
              </a:rPr>
              <a:t>לבנין</a:t>
            </a:r>
            <a:r>
              <a:rPr lang="he-IL" sz="2400" b="1" dirty="0" smtClean="0">
                <a:solidFill>
                  <a:schemeClr val="tx1"/>
                </a:solidFill>
              </a:rPr>
              <a:t> בע"מ נ' בנק דיסקונט לישראל בע"מ,(אתר נבו</a:t>
            </a:r>
            <a:r>
              <a:rPr lang="he-IL" sz="2400" dirty="0" smtClean="0">
                <a:solidFill>
                  <a:schemeClr val="tx1"/>
                </a:solidFill>
              </a:rPr>
              <a:t>)].</a:t>
            </a:r>
          </a:p>
          <a:p>
            <a:pPr algn="just"/>
            <a:endParaRPr lang="he-IL" sz="2800" dirty="0" smtClean="0"/>
          </a:p>
          <a:p>
            <a:pPr algn="just"/>
            <a:endParaRPr lang="he-IL" sz="2800" dirty="0" smtClean="0"/>
          </a:p>
          <a:p>
            <a:pPr algn="just"/>
            <a:endParaRPr lang="he-IL" sz="2800" dirty="0" smtClean="0"/>
          </a:p>
          <a:p>
            <a:pPr algn="just"/>
            <a:endParaRPr lang="he-IL" sz="2800" dirty="0" smtClean="0"/>
          </a:p>
        </p:txBody>
      </p:sp>
    </p:spTree>
    <p:extLst>
      <p:ext uri="{BB962C8B-B14F-4D97-AF65-F5344CB8AC3E}">
        <p14:creationId xmlns:p14="http://schemas.microsoft.com/office/powerpoint/2010/main" val="38365988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77334" y="444500"/>
            <a:ext cx="8596668" cy="1320800"/>
          </a:xfrm>
        </p:spPr>
        <p:txBody>
          <a:bodyPr>
            <a:normAutofit/>
          </a:bodyPr>
          <a:lstStyle/>
          <a:p>
            <a:pPr algn="ctr"/>
            <a:r>
              <a:rPr lang="he-IL" b="1" dirty="0" smtClean="0"/>
              <a:t>התנהלות הדיון בבקשה </a:t>
            </a:r>
            <a:r>
              <a:rPr lang="he-IL" dirty="0"/>
              <a:t/>
            </a:r>
            <a:br>
              <a:rPr lang="he-IL" dirty="0"/>
            </a:br>
            <a:endParaRPr lang="he-IL" dirty="0"/>
          </a:p>
        </p:txBody>
      </p:sp>
      <p:sp>
        <p:nvSpPr>
          <p:cNvPr id="3" name="מציין מיקום תוכן 2"/>
          <p:cNvSpPr>
            <a:spLocks noGrp="1"/>
          </p:cNvSpPr>
          <p:nvPr>
            <p:ph idx="1"/>
          </p:nvPr>
        </p:nvSpPr>
        <p:spPr>
          <a:xfrm>
            <a:off x="798730" y="1885221"/>
            <a:ext cx="8530999" cy="3597737"/>
          </a:xfrm>
        </p:spPr>
        <p:txBody>
          <a:bodyPr>
            <a:noAutofit/>
          </a:bodyPr>
          <a:lstStyle/>
          <a:p>
            <a:pPr algn="just">
              <a:buFont typeface="Wingdings" panose="05000000000000000000" pitchFamily="2" charset="2"/>
              <a:buChar char="Ø"/>
            </a:pPr>
            <a:r>
              <a:rPr lang="he-IL" sz="3600" dirty="0" smtClean="0">
                <a:solidFill>
                  <a:schemeClr val="tx1"/>
                </a:solidFill>
              </a:rPr>
              <a:t>הרשם רשאי לדחות את הבקשה על בסיס כתבי הטענות מבלי שקיים דיון (תקנה 27(א) לתקנות ההוצל"פ).</a:t>
            </a:r>
          </a:p>
          <a:p>
            <a:pPr algn="just">
              <a:buFont typeface="Wingdings" panose="05000000000000000000" pitchFamily="2" charset="2"/>
              <a:buChar char="Ø"/>
            </a:pPr>
            <a:r>
              <a:rPr lang="he-IL" sz="3600" dirty="0" smtClean="0">
                <a:solidFill>
                  <a:schemeClr val="tx1"/>
                </a:solidFill>
              </a:rPr>
              <a:t>ניתן להעלות טענת פרעתי בכל עת (</a:t>
            </a:r>
            <a:r>
              <a:rPr lang="he-IL" sz="3600" dirty="0" err="1" smtClean="0">
                <a:solidFill>
                  <a:schemeClr val="tx1"/>
                </a:solidFill>
              </a:rPr>
              <a:t>רש"א</a:t>
            </a:r>
            <a:r>
              <a:rPr lang="he-IL" sz="3600" dirty="0" smtClean="0">
                <a:solidFill>
                  <a:schemeClr val="tx1"/>
                </a:solidFill>
              </a:rPr>
              <a:t> 02\9302 </a:t>
            </a:r>
            <a:r>
              <a:rPr lang="he-IL" sz="3600" b="1" dirty="0" smtClean="0">
                <a:solidFill>
                  <a:schemeClr val="tx1"/>
                </a:solidFill>
              </a:rPr>
              <a:t>בנק ירושלים בע"מ נ' ליעד גורדון ואח', </a:t>
            </a:r>
            <a:r>
              <a:rPr lang="he-IL" sz="3600" dirty="0" smtClean="0">
                <a:solidFill>
                  <a:schemeClr val="tx1"/>
                </a:solidFill>
              </a:rPr>
              <a:t>דינים עליון ס"ד 673).</a:t>
            </a:r>
          </a:p>
          <a:p>
            <a:pPr algn="just"/>
            <a:endParaRPr lang="he-IL" sz="2800" dirty="0" smtClean="0"/>
          </a:p>
          <a:p>
            <a:pPr algn="just"/>
            <a:endParaRPr lang="he-IL" sz="2800" dirty="0" smtClean="0"/>
          </a:p>
        </p:txBody>
      </p:sp>
      <p:sp>
        <p:nvSpPr>
          <p:cNvPr id="4" name="לחצן פעולה: בית 3">
            <a:hlinkClick r:id="rId2" action="ppaction://hlinksldjump" highlightClick="1"/>
          </p:cNvPr>
          <p:cNvSpPr/>
          <p:nvPr/>
        </p:nvSpPr>
        <p:spPr>
          <a:xfrm>
            <a:off x="152400" y="6032500"/>
            <a:ext cx="711200" cy="69466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Tree>
    <p:extLst>
      <p:ext uri="{BB962C8B-B14F-4D97-AF65-F5344CB8AC3E}">
        <p14:creationId xmlns:p14="http://schemas.microsoft.com/office/powerpoint/2010/main" val="2484328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77334" y="228600"/>
            <a:ext cx="8526627" cy="820711"/>
          </a:xfrm>
        </p:spPr>
        <p:txBody>
          <a:bodyPr>
            <a:normAutofit fontScale="90000"/>
          </a:bodyPr>
          <a:lstStyle/>
          <a:p>
            <a:pPr algn="ctr"/>
            <a:r>
              <a:rPr lang="he-IL" b="1" dirty="0" smtClean="0"/>
              <a:t>נטל השכנוע בטענת "פרעתי" קבוע ומוטל על החייב</a:t>
            </a:r>
            <a:endParaRPr lang="he-IL" b="1" dirty="0"/>
          </a:p>
        </p:txBody>
      </p:sp>
      <p:sp>
        <p:nvSpPr>
          <p:cNvPr id="3" name="מציין מיקום תוכן 2"/>
          <p:cNvSpPr>
            <a:spLocks noGrp="1"/>
          </p:cNvSpPr>
          <p:nvPr>
            <p:ph idx="1"/>
          </p:nvPr>
        </p:nvSpPr>
        <p:spPr>
          <a:xfrm>
            <a:off x="1" y="1049311"/>
            <a:ext cx="10013430" cy="5808689"/>
          </a:xfrm>
        </p:spPr>
        <p:txBody>
          <a:bodyPr>
            <a:noAutofit/>
          </a:bodyPr>
          <a:lstStyle/>
          <a:p>
            <a:pPr algn="just"/>
            <a:r>
              <a:rPr lang="he-IL" sz="2400" dirty="0" smtClean="0">
                <a:solidFill>
                  <a:schemeClr val="tx1"/>
                </a:solidFill>
              </a:rPr>
              <a:t>במהלך הדיון יכול לעבור על הזוכה הנטל המשני להביא ראיות לסתור :</a:t>
            </a:r>
          </a:p>
          <a:p>
            <a:pPr algn="just">
              <a:buFont typeface="Arial" panose="020B0604020202020204" pitchFamily="34" charset="0"/>
              <a:buChar char="•"/>
            </a:pPr>
            <a:r>
              <a:rPr lang="he-IL" sz="2400" dirty="0" smtClean="0">
                <a:solidFill>
                  <a:schemeClr val="tx1"/>
                </a:solidFill>
              </a:rPr>
              <a:t>החייב הביא מסמכים אשר תומכים לכאורה בטענותיו ולנוכח כך צריך הזוכה להראות שפני הדברים שונים ממה שהם נראים על פי טענות החייב [ראה והשווה </a:t>
            </a:r>
            <a:r>
              <a:rPr lang="he-IL" sz="2400" dirty="0" err="1" smtClean="0">
                <a:solidFill>
                  <a:schemeClr val="tx1"/>
                </a:solidFill>
              </a:rPr>
              <a:t>רש"א</a:t>
            </a:r>
            <a:r>
              <a:rPr lang="he-IL" sz="2400" dirty="0" smtClean="0">
                <a:solidFill>
                  <a:schemeClr val="tx1"/>
                </a:solidFill>
              </a:rPr>
              <a:t> 07\10272 </a:t>
            </a:r>
            <a:r>
              <a:rPr lang="he-IL" sz="2400" b="1" dirty="0" smtClean="0">
                <a:solidFill>
                  <a:schemeClr val="tx1"/>
                </a:solidFill>
              </a:rPr>
              <a:t>עזבון המנוח אבא </a:t>
            </a:r>
            <a:r>
              <a:rPr lang="he-IL" sz="2400" b="1" dirty="0" err="1" smtClean="0">
                <a:solidFill>
                  <a:schemeClr val="tx1"/>
                </a:solidFill>
              </a:rPr>
              <a:t>בביוף</a:t>
            </a:r>
            <a:r>
              <a:rPr lang="he-IL" sz="2400" b="1" dirty="0" smtClean="0">
                <a:solidFill>
                  <a:schemeClr val="tx1"/>
                </a:solidFill>
              </a:rPr>
              <a:t> ז"ל נ' עיריית חיפה</a:t>
            </a:r>
            <a:r>
              <a:rPr lang="he-IL" sz="2400" dirty="0" smtClean="0">
                <a:solidFill>
                  <a:schemeClr val="tx1"/>
                </a:solidFill>
              </a:rPr>
              <a:t> (אתר נבו)].</a:t>
            </a:r>
          </a:p>
          <a:p>
            <a:pPr algn="just">
              <a:buFont typeface="Arial" panose="020B0604020202020204" pitchFamily="34" charset="0"/>
              <a:buChar char="•"/>
            </a:pPr>
            <a:r>
              <a:rPr lang="he-IL" sz="2400" dirty="0" smtClean="0">
                <a:solidFill>
                  <a:schemeClr val="tx1"/>
                </a:solidFill>
              </a:rPr>
              <a:t>עובדה מהותית כלשהיא, שהחייב נדרש להוכיח את קיומה, נמצאת דווקא בידיעתו המיוחדת של הזוכה.</a:t>
            </a:r>
          </a:p>
          <a:p>
            <a:pPr marL="0" indent="0" algn="just">
              <a:buNone/>
            </a:pPr>
            <a:r>
              <a:rPr lang="he-IL" sz="2400" dirty="0" smtClean="0">
                <a:solidFill>
                  <a:schemeClr val="tx1"/>
                </a:solidFill>
              </a:rPr>
              <a:t>      הסבת הנטל מתרחשת לאחר שהחייב הביא ראיה לכאורה לתמיכת גרסתו. </a:t>
            </a:r>
          </a:p>
          <a:p>
            <a:pPr algn="just">
              <a:buFont typeface="Arial" panose="020B0604020202020204" pitchFamily="34" charset="0"/>
              <a:buChar char="•"/>
            </a:pPr>
            <a:r>
              <a:rPr lang="he-IL" sz="2400" dirty="0" smtClean="0">
                <a:solidFill>
                  <a:schemeClr val="tx1"/>
                </a:solidFill>
              </a:rPr>
              <a:t>השהיית הליכי ההוצל"פ מצד הזוכה לזמן ארוך מבלי שיינתן הסבר להשהיה זו, עשויה להעביר על שכמו של הזוכה להראות שהחוב לא סולק. (המרצה 72\22 </a:t>
            </a:r>
            <a:r>
              <a:rPr lang="he-IL" sz="2400" b="1" dirty="0" smtClean="0">
                <a:solidFill>
                  <a:schemeClr val="tx1"/>
                </a:solidFill>
              </a:rPr>
              <a:t>נדב נ' נדב </a:t>
            </a:r>
            <a:r>
              <a:rPr lang="he-IL" sz="2400" dirty="0" smtClean="0">
                <a:solidFill>
                  <a:schemeClr val="tx1"/>
                </a:solidFill>
              </a:rPr>
              <a:t>פ"ד כ"ו(1) 603).</a:t>
            </a:r>
          </a:p>
          <a:p>
            <a:pPr algn="just">
              <a:buFont typeface="Arial" panose="020B0604020202020204" pitchFamily="34" charset="0"/>
              <a:buChar char="•"/>
            </a:pPr>
            <a:r>
              <a:rPr lang="he-IL" sz="2400" dirty="0" smtClean="0">
                <a:solidFill>
                  <a:schemeClr val="tx1"/>
                </a:solidFill>
              </a:rPr>
              <a:t>טרם ייזקף שיהוי לחובת הזוכה, יש לבחון קיומם של שני תנאים עיקריים:</a:t>
            </a:r>
          </a:p>
          <a:p>
            <a:pPr marL="0" indent="0" algn="just">
              <a:buNone/>
            </a:pPr>
            <a:r>
              <a:rPr lang="he-IL" sz="2400" dirty="0" smtClean="0">
                <a:solidFill>
                  <a:schemeClr val="tx1"/>
                </a:solidFill>
              </a:rPr>
              <a:t>       א. האם השיהוי מבטא ויתור על מימוש הזכות מצד הזוכה.</a:t>
            </a:r>
          </a:p>
          <a:p>
            <a:pPr marL="0" indent="0" algn="just">
              <a:buNone/>
            </a:pPr>
            <a:r>
              <a:rPr lang="he-IL" sz="2400" dirty="0">
                <a:solidFill>
                  <a:schemeClr val="tx1"/>
                </a:solidFill>
              </a:rPr>
              <a:t> </a:t>
            </a:r>
            <a:r>
              <a:rPr lang="he-IL" sz="2400" dirty="0" smtClean="0">
                <a:solidFill>
                  <a:schemeClr val="tx1"/>
                </a:solidFill>
              </a:rPr>
              <a:t>      ב. האם הורע מצבו של החייב עקב השיהוי. </a:t>
            </a:r>
          </a:p>
          <a:p>
            <a:pPr algn="just">
              <a:buFont typeface="Arial" panose="020B0604020202020204" pitchFamily="34" charset="0"/>
              <a:buChar char="•"/>
            </a:pPr>
            <a:endParaRPr lang="he-IL" sz="2000" dirty="0" smtClean="0"/>
          </a:p>
          <a:p>
            <a:pPr algn="just">
              <a:buFont typeface="Arial" panose="020B0604020202020204" pitchFamily="34" charset="0"/>
              <a:buChar char="•"/>
            </a:pPr>
            <a:endParaRPr lang="he-IL" sz="2000" dirty="0" smtClean="0"/>
          </a:p>
          <a:p>
            <a:pPr algn="just">
              <a:buFont typeface="Arial" panose="020B0604020202020204" pitchFamily="34" charset="0"/>
              <a:buChar char="•"/>
            </a:pPr>
            <a:endParaRPr lang="he-IL" sz="2000" dirty="0"/>
          </a:p>
        </p:txBody>
      </p:sp>
    </p:spTree>
    <p:extLst>
      <p:ext uri="{BB962C8B-B14F-4D97-AF65-F5344CB8AC3E}">
        <p14:creationId xmlns:p14="http://schemas.microsoft.com/office/powerpoint/2010/main" val="1644459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16031" y="106199"/>
            <a:ext cx="8408048" cy="793210"/>
          </a:xfrm>
        </p:spPr>
        <p:txBody>
          <a:bodyPr/>
          <a:lstStyle/>
          <a:p>
            <a:pPr algn="ctr"/>
            <a:r>
              <a:rPr lang="he-IL" b="1" dirty="0" smtClean="0"/>
              <a:t>תחולת הטענה</a:t>
            </a:r>
            <a:endParaRPr lang="he-IL" b="1" dirty="0"/>
          </a:p>
        </p:txBody>
      </p:sp>
      <p:sp>
        <p:nvSpPr>
          <p:cNvPr id="3" name="מציין מיקום תוכן 2"/>
          <p:cNvSpPr>
            <a:spLocks noGrp="1"/>
          </p:cNvSpPr>
          <p:nvPr>
            <p:ph idx="1"/>
          </p:nvPr>
        </p:nvSpPr>
        <p:spPr>
          <a:xfrm>
            <a:off x="790766" y="899409"/>
            <a:ext cx="8757969" cy="5602302"/>
          </a:xfrm>
        </p:spPr>
        <p:txBody>
          <a:bodyPr>
            <a:noAutofit/>
          </a:bodyPr>
          <a:lstStyle/>
          <a:p>
            <a:pPr marL="400050" algn="just"/>
            <a:r>
              <a:rPr lang="he-IL" sz="2400" dirty="0" smtClean="0">
                <a:solidFill>
                  <a:schemeClr val="tx1"/>
                </a:solidFill>
              </a:rPr>
              <a:t>רשם ההוצל"פ אינו מוסמך לדון במסגרת טענת "פרעתי" בטענה של פירעון שנולדה לפני מתן פסק הדין. </a:t>
            </a:r>
          </a:p>
          <a:p>
            <a:pPr marL="400050" algn="just"/>
            <a:r>
              <a:rPr lang="he-IL" sz="2400" dirty="0" smtClean="0">
                <a:solidFill>
                  <a:schemeClr val="tx1"/>
                </a:solidFill>
              </a:rPr>
              <a:t>טענות חייב במסגרת בקשת "פרעתי", מוגבלות לנסיבות שלא היו קיימות לפני שניתן פסק הדין ולטענות שלא נידונו ונדחו על ידי בית המשפט בפסק הדין המבוצע בהוצל"פ. (ע"א 06\4972 </a:t>
            </a:r>
            <a:r>
              <a:rPr lang="he-IL" sz="2400" b="1" dirty="0" smtClean="0">
                <a:solidFill>
                  <a:schemeClr val="tx1"/>
                </a:solidFill>
              </a:rPr>
              <a:t>חזקיהו (אקי) </a:t>
            </a:r>
            <a:r>
              <a:rPr lang="he-IL" sz="2400" b="1" dirty="0" err="1" smtClean="0">
                <a:solidFill>
                  <a:schemeClr val="tx1"/>
                </a:solidFill>
              </a:rPr>
              <a:t>בבכנוף</a:t>
            </a:r>
            <a:r>
              <a:rPr lang="he-IL" sz="2400" b="1" dirty="0" smtClean="0">
                <a:solidFill>
                  <a:schemeClr val="tx1"/>
                </a:solidFill>
              </a:rPr>
              <a:t> נ' דוד קמי</a:t>
            </a:r>
            <a:r>
              <a:rPr lang="he-IL" sz="2400" dirty="0" smtClean="0">
                <a:solidFill>
                  <a:schemeClr val="tx1"/>
                </a:solidFill>
              </a:rPr>
              <a:t>, אתר נבו).</a:t>
            </a:r>
          </a:p>
          <a:p>
            <a:pPr marL="400050" algn="just"/>
            <a:r>
              <a:rPr lang="he-IL" sz="2400" dirty="0" smtClean="0">
                <a:solidFill>
                  <a:schemeClr val="tx1"/>
                </a:solidFill>
              </a:rPr>
              <a:t>טענת "פרעתי" בהליכי ביצוע שטר:</a:t>
            </a:r>
          </a:p>
          <a:p>
            <a:pPr marL="400050" algn="just">
              <a:buFont typeface="Arial" panose="020B0604020202020204" pitchFamily="34" charset="0"/>
              <a:buChar char="•"/>
            </a:pPr>
            <a:r>
              <a:rPr lang="he-IL" sz="2400" dirty="0" smtClean="0">
                <a:solidFill>
                  <a:schemeClr val="tx1"/>
                </a:solidFill>
              </a:rPr>
              <a:t>סמכותו של הרשם מתגבשת ביום המצאת הבקשה לביצוע שטר לחייב או לאחר מכן. </a:t>
            </a:r>
          </a:p>
          <a:p>
            <a:pPr marL="400050" algn="just">
              <a:buFont typeface="Arial" panose="020B0604020202020204" pitchFamily="34" charset="0"/>
              <a:buChar char="•"/>
            </a:pPr>
            <a:r>
              <a:rPr lang="he-IL" sz="2400" dirty="0" smtClean="0">
                <a:solidFill>
                  <a:schemeClr val="tx1"/>
                </a:solidFill>
              </a:rPr>
              <a:t>הרשם רשאי לדון בטענת פירעון שגובשה במועד מאוחר יותר מהמועד בו הומצאה לחייב הבקשה לביצוע שטר. </a:t>
            </a:r>
          </a:p>
          <a:p>
            <a:pPr marL="400050" algn="just">
              <a:buFont typeface="Arial" panose="020B0604020202020204" pitchFamily="34" charset="0"/>
              <a:buChar char="•"/>
            </a:pPr>
            <a:r>
              <a:rPr lang="he-IL" sz="2400" dirty="0" smtClean="0">
                <a:solidFill>
                  <a:schemeClr val="tx1"/>
                </a:solidFill>
              </a:rPr>
              <a:t>תאריך ההמצאה מוכח מאישור ההמצאה וכל טענת פירעון שהתגבשה לפני מועד זה, יכולה לשמש לחייב טענת התנגדות שתתברר בבית המשפט.</a:t>
            </a:r>
          </a:p>
          <a:p>
            <a:pPr marL="400050" algn="just">
              <a:buFont typeface="Arial" panose="020B0604020202020204" pitchFamily="34" charset="0"/>
              <a:buChar char="•"/>
            </a:pPr>
            <a:endParaRPr lang="he-IL" sz="2400" dirty="0" smtClean="0"/>
          </a:p>
          <a:p>
            <a:pPr marL="400050" algn="just">
              <a:buFont typeface="Arial" panose="020B0604020202020204" pitchFamily="34" charset="0"/>
              <a:buChar char="•"/>
            </a:pPr>
            <a:endParaRPr lang="he-IL" sz="2400" dirty="0" smtClean="0"/>
          </a:p>
          <a:p>
            <a:pPr marL="400050" algn="just">
              <a:buFont typeface="Arial" panose="020B0604020202020204" pitchFamily="34" charset="0"/>
              <a:buChar char="•"/>
            </a:pPr>
            <a:endParaRPr lang="he-IL" sz="2400" dirty="0" smtClean="0"/>
          </a:p>
          <a:p>
            <a:pPr marL="400050" algn="just"/>
            <a:endParaRPr lang="he-IL" sz="2400" b="1" dirty="0" smtClean="0"/>
          </a:p>
          <a:p>
            <a:pPr marL="400050" algn="just"/>
            <a:endParaRPr lang="he-IL" sz="2400" dirty="0" smtClean="0"/>
          </a:p>
        </p:txBody>
      </p:sp>
    </p:spTree>
    <p:extLst>
      <p:ext uri="{BB962C8B-B14F-4D97-AF65-F5344CB8AC3E}">
        <p14:creationId xmlns:p14="http://schemas.microsoft.com/office/powerpoint/2010/main" val="23766306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39253" y="269823"/>
            <a:ext cx="8859186" cy="646331"/>
          </a:xfrm>
          <a:prstGeom prst="rect">
            <a:avLst/>
          </a:prstGeom>
          <a:noFill/>
        </p:spPr>
        <p:txBody>
          <a:bodyPr wrap="square" rtlCol="1">
            <a:spAutoFit/>
          </a:bodyPr>
          <a:lstStyle/>
          <a:p>
            <a:pPr algn="ctr"/>
            <a:r>
              <a:rPr lang="he-IL" sz="3600" b="1" dirty="0" smtClean="0">
                <a:solidFill>
                  <a:schemeClr val="accent1"/>
                </a:solidFill>
                <a:latin typeface="David" panose="020E0502060401010101" pitchFamily="34" charset="-79"/>
                <a:cs typeface="David" panose="020E0502060401010101" pitchFamily="34" charset="-79"/>
              </a:rPr>
              <a:t>טענת קיזוז </a:t>
            </a:r>
            <a:endParaRPr lang="he-IL" sz="3600" b="1" dirty="0">
              <a:solidFill>
                <a:schemeClr val="accent1"/>
              </a:solidFill>
              <a:latin typeface="David" panose="020E0502060401010101" pitchFamily="34" charset="-79"/>
              <a:cs typeface="David" panose="020E0502060401010101" pitchFamily="34" charset="-79"/>
            </a:endParaRPr>
          </a:p>
        </p:txBody>
      </p:sp>
      <p:sp>
        <p:nvSpPr>
          <p:cNvPr id="6" name="TextBox 5"/>
          <p:cNvSpPr txBox="1"/>
          <p:nvPr/>
        </p:nvSpPr>
        <p:spPr>
          <a:xfrm>
            <a:off x="419725" y="916154"/>
            <a:ext cx="8649324" cy="5816977"/>
          </a:xfrm>
          <a:prstGeom prst="rect">
            <a:avLst/>
          </a:prstGeom>
          <a:noFill/>
        </p:spPr>
        <p:txBody>
          <a:bodyPr wrap="square" rtlCol="1">
            <a:spAutoFit/>
          </a:bodyPr>
          <a:lstStyle/>
          <a:p>
            <a:pPr marL="457200" indent="-457200" algn="just">
              <a:buClr>
                <a:schemeClr val="accent1"/>
              </a:buClr>
              <a:buFont typeface="Wingdings" panose="05000000000000000000" pitchFamily="2" charset="2"/>
              <a:buChar char="Ø"/>
            </a:pPr>
            <a:r>
              <a:rPr lang="he-IL" sz="2800" dirty="0" smtClean="0">
                <a:latin typeface="David" panose="020E0502060401010101" pitchFamily="34" charset="-79"/>
                <a:cs typeface="David" panose="020E0502060401010101" pitchFamily="34" charset="-79"/>
              </a:rPr>
              <a:t>רשם ההוצל"פ מוסמך לדון בטענת קיזוז רק כאשר הזכות אינה שנויה במחלוקת; </a:t>
            </a:r>
          </a:p>
          <a:p>
            <a:pPr algn="just">
              <a:buClr>
                <a:schemeClr val="accent1"/>
              </a:buClr>
            </a:pPr>
            <a:r>
              <a:rPr lang="he-IL" sz="2800" dirty="0">
                <a:latin typeface="David" panose="020E0502060401010101" pitchFamily="34" charset="-79"/>
                <a:cs typeface="David" panose="020E0502060401010101" pitchFamily="34" charset="-79"/>
              </a:rPr>
              <a:t> </a:t>
            </a:r>
            <a:r>
              <a:rPr lang="he-IL" sz="2800" dirty="0" smtClean="0">
                <a:latin typeface="David" panose="020E0502060401010101" pitchFamily="34" charset="-79"/>
                <a:cs typeface="David" panose="020E0502060401010101" pitchFamily="34" charset="-79"/>
              </a:rPr>
              <a:t>     הזוכה הודה בה במפורש או שהמדובר בזכות חלוטה. </a:t>
            </a:r>
          </a:p>
          <a:p>
            <a:pPr marL="457200" indent="-457200" algn="just">
              <a:buClr>
                <a:schemeClr val="accent1"/>
              </a:buClr>
              <a:buFont typeface="Wingdings" panose="05000000000000000000" pitchFamily="2" charset="2"/>
              <a:buChar char="Ø"/>
            </a:pPr>
            <a:r>
              <a:rPr lang="he-IL" sz="2800" dirty="0" smtClean="0">
                <a:latin typeface="David" panose="020E0502060401010101" pitchFamily="34" charset="-79"/>
                <a:cs typeface="David" panose="020E0502060401010101" pitchFamily="34" charset="-79"/>
              </a:rPr>
              <a:t>לרשם ההוצל"פ אין סמכות לדון בטענת קיזוז נטענת (להבדיל מקיימת).</a:t>
            </a:r>
          </a:p>
          <a:p>
            <a:pPr marL="457200" indent="-457200" algn="just">
              <a:buClr>
                <a:schemeClr val="accent1"/>
              </a:buClr>
              <a:buFont typeface="Wingdings" panose="05000000000000000000" pitchFamily="2" charset="2"/>
              <a:buChar char="Ø"/>
            </a:pPr>
            <a:r>
              <a:rPr lang="he-IL" sz="2800" dirty="0" smtClean="0">
                <a:latin typeface="David" panose="020E0502060401010101" pitchFamily="34" charset="-79"/>
                <a:cs typeface="David" panose="020E0502060401010101" pitchFamily="34" charset="-79"/>
              </a:rPr>
              <a:t>זכות קיזוז נטענת השנויה במחלוקת, היא טענה שבירורה חורג מגדר סמכותו של רשם ההוצל"פ הדן בטענת "פרעתי", ויש לבררה בבית משפט המוסמך לכך ככל עילת תביעה אחרת שיש לחייב כנגד הזוכה. (ע"א 83\4493 </a:t>
            </a:r>
            <a:r>
              <a:rPr lang="he-IL" sz="2800" b="1" dirty="0" smtClean="0">
                <a:latin typeface="David" panose="020E0502060401010101" pitchFamily="34" charset="-79"/>
                <a:cs typeface="David" panose="020E0502060401010101" pitchFamily="34" charset="-79"/>
              </a:rPr>
              <a:t>רב הון נ' גליקמן</a:t>
            </a:r>
            <a:r>
              <a:rPr lang="he-IL" sz="2800" dirty="0" smtClean="0">
                <a:latin typeface="David" panose="020E0502060401010101" pitchFamily="34" charset="-79"/>
                <a:cs typeface="David" panose="020E0502060401010101" pitchFamily="34" charset="-79"/>
              </a:rPr>
              <a:t>, פ"ד ל"ט(3) ,250 (1985)).</a:t>
            </a:r>
          </a:p>
          <a:p>
            <a:pPr algn="just">
              <a:buClr>
                <a:schemeClr val="accent1"/>
              </a:buClr>
            </a:pPr>
            <a:endParaRPr lang="he-IL" sz="2800" dirty="0" smtClean="0">
              <a:latin typeface="David" panose="020E0502060401010101" pitchFamily="34" charset="-79"/>
              <a:cs typeface="David" panose="020E0502060401010101" pitchFamily="34" charset="-79"/>
            </a:endParaRPr>
          </a:p>
          <a:p>
            <a:pPr marL="457200" indent="-457200" algn="just">
              <a:buClr>
                <a:schemeClr val="accent1"/>
              </a:buClr>
              <a:buFont typeface="Wingdings" panose="05000000000000000000" pitchFamily="2" charset="2"/>
              <a:buChar char="Ø"/>
            </a:pPr>
            <a:endParaRPr lang="he-IL" sz="3200" dirty="0" smtClean="0">
              <a:latin typeface="David" panose="020E0502060401010101" pitchFamily="34" charset="-79"/>
              <a:cs typeface="David" panose="020E0502060401010101" pitchFamily="34" charset="-79"/>
            </a:endParaRPr>
          </a:p>
          <a:p>
            <a:pPr marL="457200" indent="-457200" algn="just">
              <a:buClr>
                <a:schemeClr val="accent1"/>
              </a:buClr>
              <a:buFont typeface="Wingdings" panose="05000000000000000000" pitchFamily="2" charset="2"/>
              <a:buChar char="Ø"/>
            </a:pPr>
            <a:endParaRPr lang="he-IL" sz="3200" dirty="0" smtClean="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841993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677334" y="1036328"/>
            <a:ext cx="8661538" cy="4599974"/>
          </a:xfrm>
        </p:spPr>
        <p:txBody>
          <a:bodyPr>
            <a:normAutofit fontScale="92500" lnSpcReduction="20000"/>
          </a:bodyPr>
          <a:lstStyle/>
          <a:p>
            <a:pPr lvl="1" algn="just">
              <a:buFont typeface="Wingdings" panose="05000000000000000000" pitchFamily="2" charset="2"/>
              <a:buChar char="Ø"/>
            </a:pPr>
            <a:r>
              <a:rPr lang="he-IL" sz="3200" b="1" dirty="0" smtClean="0">
                <a:solidFill>
                  <a:schemeClr val="tx1"/>
                </a:solidFill>
              </a:rPr>
              <a:t>"</a:t>
            </a:r>
            <a:r>
              <a:rPr lang="he-IL" sz="3200" b="1" dirty="0" err="1" smtClean="0">
                <a:solidFill>
                  <a:schemeClr val="tx1"/>
                </a:solidFill>
              </a:rPr>
              <a:t>הרציונאל</a:t>
            </a:r>
            <a:r>
              <a:rPr lang="he-IL" sz="3200" b="1" dirty="0" smtClean="0">
                <a:solidFill>
                  <a:schemeClr val="tx1"/>
                </a:solidFill>
              </a:rPr>
              <a:t> העומד בבסיס ההתייחסות השונה לסוגי טענת "פרעתי" השונים, הוא העדר סמכות לראש ההוצל"פ לדון בתביעות שיש לחייב כנגד יריבו, באשר תפקידו העיקרי של ראש ההוצל"פ הוא ביצוע פסק דין וחיובים מוחלטים אחרים, ואין הוא קובע זכויות של בעלי הדין, אלא במקרים מסוימים ומיוחדים". </a:t>
            </a:r>
          </a:p>
          <a:p>
            <a:pPr marL="457200" lvl="1" indent="0" algn="just">
              <a:buNone/>
            </a:pPr>
            <a:r>
              <a:rPr lang="he-IL" sz="3200" dirty="0" smtClean="0">
                <a:solidFill>
                  <a:schemeClr val="tx1"/>
                </a:solidFill>
              </a:rPr>
              <a:t>    ( ע"א (ת"א) 04\1279 </a:t>
            </a:r>
            <a:r>
              <a:rPr lang="he-IL" sz="3200" b="1" dirty="0" smtClean="0">
                <a:solidFill>
                  <a:schemeClr val="tx1"/>
                </a:solidFill>
              </a:rPr>
              <a:t>כלל חברה לביטוח בע"מ נ'</a:t>
            </a:r>
          </a:p>
          <a:p>
            <a:pPr marL="457200" lvl="1" indent="0" algn="just">
              <a:buNone/>
            </a:pPr>
            <a:r>
              <a:rPr lang="he-IL" sz="3200" b="1" dirty="0">
                <a:solidFill>
                  <a:schemeClr val="tx1"/>
                </a:solidFill>
              </a:rPr>
              <a:t> </a:t>
            </a:r>
            <a:r>
              <a:rPr lang="he-IL" sz="3200" b="1" dirty="0" smtClean="0">
                <a:solidFill>
                  <a:schemeClr val="tx1"/>
                </a:solidFill>
              </a:rPr>
              <a:t>    </a:t>
            </a:r>
            <a:r>
              <a:rPr lang="he-IL" sz="3200" b="1" dirty="0">
                <a:solidFill>
                  <a:schemeClr val="tx1"/>
                </a:solidFill>
              </a:rPr>
              <a:t>פנינה </a:t>
            </a:r>
            <a:r>
              <a:rPr lang="he-IL" sz="3200" b="1" dirty="0" err="1">
                <a:solidFill>
                  <a:schemeClr val="tx1"/>
                </a:solidFill>
              </a:rPr>
              <a:t>מריאני</a:t>
            </a:r>
            <a:r>
              <a:rPr lang="he-IL" sz="3200" b="1" dirty="0">
                <a:solidFill>
                  <a:schemeClr val="tx1"/>
                </a:solidFill>
              </a:rPr>
              <a:t> </a:t>
            </a:r>
            <a:r>
              <a:rPr lang="he-IL" sz="3200" dirty="0">
                <a:solidFill>
                  <a:schemeClr val="tx1"/>
                </a:solidFill>
              </a:rPr>
              <a:t>(אתר נבו)). </a:t>
            </a:r>
          </a:p>
          <a:p>
            <a:pPr marL="457200" lvl="1" indent="0" algn="just">
              <a:buNone/>
            </a:pPr>
            <a:endParaRPr lang="he-IL" sz="3200" b="1" dirty="0" smtClean="0">
              <a:solidFill>
                <a:schemeClr val="tx1"/>
              </a:solidFill>
            </a:endParaRPr>
          </a:p>
          <a:p>
            <a:pPr marL="457200" lvl="1" indent="0" algn="just">
              <a:buNone/>
            </a:pPr>
            <a:r>
              <a:rPr lang="he-IL" sz="3200" b="1" dirty="0">
                <a:solidFill>
                  <a:schemeClr val="tx1"/>
                </a:solidFill>
              </a:rPr>
              <a:t> </a:t>
            </a:r>
            <a:r>
              <a:rPr lang="he-IL" sz="3200" b="1" dirty="0" smtClean="0">
                <a:solidFill>
                  <a:schemeClr val="tx1"/>
                </a:solidFill>
              </a:rPr>
              <a:t> </a:t>
            </a:r>
            <a:endParaRPr lang="he-IL" sz="3200" dirty="0" smtClean="0">
              <a:solidFill>
                <a:schemeClr val="tx1"/>
              </a:solidFill>
            </a:endParaRPr>
          </a:p>
        </p:txBody>
      </p:sp>
    </p:spTree>
    <p:extLst>
      <p:ext uri="{BB962C8B-B14F-4D97-AF65-F5344CB8AC3E}">
        <p14:creationId xmlns:p14="http://schemas.microsoft.com/office/powerpoint/2010/main" val="984483249"/>
      </p:ext>
    </p:extLst>
  </p:cSld>
  <p:clrMapOvr>
    <a:masterClrMapping/>
  </p:clrMapOvr>
</p:sld>
</file>

<file path=ppt/theme/theme1.xml><?xml version="1.0" encoding="utf-8"?>
<a:theme xmlns:a="http://schemas.openxmlformats.org/drawingml/2006/main" name="פיאה">
  <a:themeElements>
    <a:clrScheme name="כחול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פיאה">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קצה זוהר">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2418</TotalTime>
  <Words>2103</Words>
  <Application>Microsoft Office PowerPoint</Application>
  <PresentationFormat>מסך רחב</PresentationFormat>
  <Paragraphs>142</Paragraphs>
  <Slides>21</Slides>
  <Notes>0</Notes>
  <HiddenSlides>1</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21</vt:i4>
      </vt:variant>
    </vt:vector>
  </HeadingPairs>
  <TitlesOfParts>
    <vt:vector size="28" baseType="lpstr">
      <vt:lpstr>Arial</vt:lpstr>
      <vt:lpstr>David</vt:lpstr>
      <vt:lpstr>Gisha</vt:lpstr>
      <vt:lpstr>Trebuchet MS</vt:lpstr>
      <vt:lpstr>Wingdings</vt:lpstr>
      <vt:lpstr>Wingdings 3</vt:lpstr>
      <vt:lpstr>פיאה</vt:lpstr>
      <vt:lpstr>מצגת של PowerPoint</vt:lpstr>
      <vt:lpstr>מצגת של PowerPoint</vt:lpstr>
      <vt:lpstr>פרוצדורה של "בקשה בכתב" לפי פרק כ' לתקנות סד"א תקנות 241-246</vt:lpstr>
      <vt:lpstr>סדרי הדין בהגשת הבקשה</vt:lpstr>
      <vt:lpstr>התנהלות הדיון בבקשה  </vt:lpstr>
      <vt:lpstr>נטל השכנוע בטענת "פרעתי" קבוע ומוטל על החייב</vt:lpstr>
      <vt:lpstr>תחולת הטענה</vt:lpstr>
      <vt:lpstr>מצגת של PowerPoint</vt:lpstr>
      <vt:lpstr>מצגת של PowerPoint</vt:lpstr>
      <vt:lpstr>מצגת של PowerPoint</vt:lpstr>
      <vt:lpstr>מצגת של PowerPoint</vt:lpstr>
      <vt:lpstr>מצגת של PowerPoint</vt:lpstr>
      <vt:lpstr>פתיחת תיק הוצל"פ בחוסר תום לב</vt:lpstr>
      <vt:lpstr>"ישנם מקרים, בהם טוען החייב לפירעון חובו, טרם פתיחת הליכי ההוצאה לפועל, או טענות אחרות הנוגעות לשאלת פירעונו או אי פירעונו של החוב הפסוק. במקרים מעין אלו, בהם טוען החייב כי הזוכה עשה שימוש שלא בתום לב בפסק הדין, בהגשתו לביצוע, נראה כי סמכותו של ראש ההוצל"פ חולשת גם אף על טענה כגון זו, במסגרת הדיון בבקשה בטענת "פרעתי". בנסיבות העניין, לאור טענת המשיבות, כי במועד הגשת פסק הדין לביצוע, וחרף האיחורים במועדים, נפרע למעשה, חובן, נראה כי סמכותו של ראש ההוצאה לפועל, משתרעת גם על בחינת תום ליבה של המערערת בהגשת הבקשה לביצועו של פסק הדין". ע"א (ת"א) 03\2194 יצחקי חפירות ומבנים בע"מ ואח' נ' צמנטכל קרקע ומבנים בע"מ ואח' (פורסם בנבו)).   </vt:lpstr>
      <vt:lpstr>סעיף 6 לחוק ההוצאה לפועל</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Hila G</dc:creator>
  <cp:lastModifiedBy>מוראל יונס</cp:lastModifiedBy>
  <cp:revision>204</cp:revision>
  <cp:lastPrinted>2015-08-03T11:37:43Z</cp:lastPrinted>
  <dcterms:created xsi:type="dcterms:W3CDTF">2014-08-25T18:11:50Z</dcterms:created>
  <dcterms:modified xsi:type="dcterms:W3CDTF">2015-08-06T09:46:24Z</dcterms:modified>
</cp:coreProperties>
</file>