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</p:sldMasterIdLst>
  <p:notesMasterIdLst>
    <p:notesMasterId r:id="rId26"/>
  </p:notesMasterIdLst>
  <p:sldIdLst>
    <p:sldId id="269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1685" autoAdjust="0"/>
  </p:normalViewPr>
  <p:slideViewPr>
    <p:cSldViewPr>
      <p:cViewPr varScale="1">
        <p:scale>
          <a:sx n="53" d="100"/>
          <a:sy n="53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776766-714A-47A3-88A8-995FA45F4A9E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C5784F-32AA-44FA-8BDF-6676E7C13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09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72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325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3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156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54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954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810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883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104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38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2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935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647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190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943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272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6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תקנה</a:t>
            </a:r>
            <a:r>
              <a:rPr lang="he-IL" baseline="0" dirty="0" smtClean="0"/>
              <a:t> 103 (7)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45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95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0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784F-32AA-44FA-8BDF-6676E7C1337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063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B7ED-C052-460A-B9EA-946682B95B7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66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F3B429-583C-4BD1-8208-1536655784B6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B6DB-D051-48DB-BAB1-A5194EB7860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42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31EA7E-7376-423F-97B7-1B63B1881244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CC6-C1B8-4046-897B-D4C6C1C33F1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21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BDD9E1-0672-4CA7-AB24-4D11BDFFA112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8E09-167A-450D-9D12-023CA781425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11200" y="1699200"/>
            <a:ext cx="8452800" cy="4381200"/>
          </a:xfrm>
        </p:spPr>
        <p:txBody>
          <a:bodyPr>
            <a:normAutofit/>
          </a:bodyPr>
          <a:lstStyle>
            <a:lvl1pPr marL="180975" indent="-180975">
              <a:buClr>
                <a:srgbClr val="63778F"/>
              </a:buClr>
              <a:buFont typeface="Arial" pitchFamily="34" charset="0"/>
              <a:buChar char="»"/>
              <a:defRPr sz="2400" b="1" baseline="0">
                <a:solidFill>
                  <a:srgbClr val="63778F"/>
                </a:solidFill>
                <a:latin typeface="Arial" pitchFamily="34" charset="0"/>
                <a:cs typeface="Arial" pitchFamily="34" charset="0"/>
              </a:defRPr>
            </a:lvl1pPr>
            <a:lvl2pPr marL="371475" indent="-171450">
              <a:buClr>
                <a:srgbClr val="63778F"/>
              </a:buClr>
              <a:buFont typeface="Arial" pitchFamily="34" charset="0"/>
              <a:buChar char="»"/>
              <a:defRPr sz="2000" baseline="0">
                <a:solidFill>
                  <a:srgbClr val="63778F"/>
                </a:solidFill>
                <a:latin typeface="Arial" pitchFamily="34" charset="0"/>
                <a:cs typeface="Arial" pitchFamily="34" charset="0"/>
              </a:defRPr>
            </a:lvl2pPr>
            <a:lvl3pPr marL="533400" indent="-152400">
              <a:buClr>
                <a:srgbClr val="63778F"/>
              </a:buClr>
              <a:buFont typeface="Arial" pitchFamily="34" charset="0"/>
              <a:buChar char="»"/>
              <a:defRPr sz="1400">
                <a:solidFill>
                  <a:srgbClr val="63778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/>
            </a:lvl1pPr>
          </a:lstStyle>
          <a:p>
            <a:r>
              <a:rPr lang="en-US" dirty="0" err="1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11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DB29B-38C2-4DA2-BAF0-95F1227DD487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5306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B57BD-2170-4067-9E59-CE6241E5F6FE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0722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4940B0-2F6B-429D-8C12-D4D2BFF5F5D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8876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קבוצה 17"/>
          <p:cNvGrpSpPr>
            <a:grpSpLocks/>
          </p:cNvGrpSpPr>
          <p:nvPr/>
        </p:nvGrpSpPr>
        <p:grpSpPr bwMode="auto">
          <a:xfrm>
            <a:off x="7319963" y="1970088"/>
            <a:ext cx="1370012" cy="3563937"/>
            <a:chOff x="7319449" y="1628800"/>
            <a:chExt cx="1371326" cy="4177857"/>
          </a:xfrm>
        </p:grpSpPr>
        <p:grpSp>
          <p:nvGrpSpPr>
            <p:cNvPr id="6" name="קבוצה 15"/>
            <p:cNvGrpSpPr>
              <a:grpSpLocks/>
            </p:cNvGrpSpPr>
            <p:nvPr userDrawn="1"/>
          </p:nvGrpSpPr>
          <p:grpSpPr bwMode="auto">
            <a:xfrm>
              <a:off x="7319449" y="1628800"/>
              <a:ext cx="1361796" cy="2930999"/>
              <a:chOff x="7380617" y="1628802"/>
              <a:chExt cx="1361796" cy="3524895"/>
            </a:xfrm>
          </p:grpSpPr>
          <p:grpSp>
            <p:nvGrpSpPr>
              <p:cNvPr id="8" name="קבוצה 13"/>
              <p:cNvGrpSpPr>
                <a:grpSpLocks/>
              </p:cNvGrpSpPr>
              <p:nvPr userDrawn="1"/>
            </p:nvGrpSpPr>
            <p:grpSpPr bwMode="auto">
              <a:xfrm>
                <a:off x="7380617" y="1628802"/>
                <a:ext cx="1357029" cy="2775156"/>
                <a:chOff x="7380617" y="2276874"/>
                <a:chExt cx="1357029" cy="2775156"/>
              </a:xfrm>
            </p:grpSpPr>
            <p:grpSp>
              <p:nvGrpSpPr>
                <p:cNvPr id="10" name="קבוצה 8"/>
                <p:cNvGrpSpPr>
                  <a:grpSpLocks/>
                </p:cNvGrpSpPr>
                <p:nvPr userDrawn="1"/>
              </p:nvGrpSpPr>
              <p:grpSpPr bwMode="auto">
                <a:xfrm>
                  <a:off x="7380617" y="2276874"/>
                  <a:ext cx="1357029" cy="2070177"/>
                  <a:chOff x="7501263" y="2500310"/>
                  <a:chExt cx="1357039" cy="2070194"/>
                </a:xfrm>
              </p:grpSpPr>
              <p:sp>
                <p:nvSpPr>
                  <p:cNvPr id="12" name="מלבן מעוגל 11"/>
                  <p:cNvSpPr/>
                  <p:nvPr userDrawn="1"/>
                </p:nvSpPr>
                <p:spPr>
                  <a:xfrm>
                    <a:off x="7501263" y="2500310"/>
                    <a:ext cx="1357035" cy="642322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r>
                      <a:rPr lang="he-IL" sz="1400" dirty="0">
                        <a:solidFill>
                          <a:srgbClr val="4F81BD">
                            <a:lumMod val="75000"/>
                          </a:srgbClr>
                        </a:solidFill>
                      </a:rPr>
                      <a:t>מבוא</a:t>
                    </a:r>
                  </a:p>
                </p:txBody>
              </p:sp>
              <p:sp>
                <p:nvSpPr>
                  <p:cNvPr id="13" name="מלבן מעוגל 12"/>
                  <p:cNvSpPr/>
                  <p:nvPr userDrawn="1"/>
                </p:nvSpPr>
                <p:spPr>
                  <a:xfrm>
                    <a:off x="7501263" y="3214250"/>
                    <a:ext cx="1357035" cy="642323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r>
                      <a:rPr lang="he-IL" sz="1400" dirty="0">
                        <a:solidFill>
                          <a:srgbClr val="4F81BD">
                            <a:lumMod val="75000"/>
                          </a:srgbClr>
                        </a:solidFill>
                      </a:rPr>
                      <a:t>בקשה לפתיחת תיק תובענה</a:t>
                    </a:r>
                  </a:p>
                </p:txBody>
              </p:sp>
              <p:sp>
                <p:nvSpPr>
                  <p:cNvPr id="14" name="מלבן מעוגל 13"/>
                  <p:cNvSpPr/>
                  <p:nvPr userDrawn="1"/>
                </p:nvSpPr>
                <p:spPr>
                  <a:xfrm>
                    <a:off x="7501263" y="3925952"/>
                    <a:ext cx="1357035" cy="644561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r>
                      <a:rPr lang="he-IL" sz="1400" dirty="0">
                        <a:solidFill>
                          <a:srgbClr val="4F81BD">
                            <a:lumMod val="75000"/>
                          </a:srgbClr>
                        </a:solidFill>
                      </a:rPr>
                      <a:t>דגשים בהקלדת הבקשה</a:t>
                    </a:r>
                  </a:p>
                </p:txBody>
              </p:sp>
            </p:grpSp>
            <p:sp>
              <p:nvSpPr>
                <p:cNvPr id="11" name="מלבן מעוגל 10"/>
                <p:cNvSpPr/>
                <p:nvPr userDrawn="1"/>
              </p:nvSpPr>
              <p:spPr bwMode="auto">
                <a:xfrm>
                  <a:off x="7380617" y="4409725"/>
                  <a:ext cx="1357025" cy="64231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r>
                    <a:rPr lang="he-IL" sz="1400" dirty="0">
                      <a:solidFill>
                        <a:srgbClr val="4F81BD">
                          <a:lumMod val="75000"/>
                        </a:srgbClr>
                      </a:solidFill>
                    </a:rPr>
                    <a:t>כללי חישוב בתיקי תובענה</a:t>
                  </a:r>
                </a:p>
              </p:txBody>
            </p:sp>
          </p:grpSp>
          <p:sp>
            <p:nvSpPr>
              <p:cNvPr id="9" name="מלבן מעוגל 8"/>
              <p:cNvSpPr/>
              <p:nvPr userDrawn="1"/>
            </p:nvSpPr>
            <p:spPr bwMode="auto">
              <a:xfrm>
                <a:off x="7385384" y="4511397"/>
                <a:ext cx="1357025" cy="64231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he-IL" sz="1400" dirty="0">
                    <a:solidFill>
                      <a:srgbClr val="4F81BD">
                        <a:lumMod val="75000"/>
                      </a:srgbClr>
                    </a:solidFill>
                  </a:rPr>
                  <a:t>אופן ביצוע תשלום</a:t>
                </a:r>
              </a:p>
            </p:txBody>
          </p:sp>
        </p:grpSp>
        <p:sp>
          <p:nvSpPr>
            <p:cNvPr id="7" name="מלבן מעוגל 6"/>
            <p:cNvSpPr/>
            <p:nvPr userDrawn="1"/>
          </p:nvSpPr>
          <p:spPr bwMode="auto">
            <a:xfrm>
              <a:off x="7333750" y="5272562"/>
              <a:ext cx="1357025" cy="5340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סיכום</a:t>
              </a:r>
            </a:p>
          </p:txBody>
        </p:sp>
      </p:grpSp>
      <p:sp>
        <p:nvSpPr>
          <p:cNvPr id="15" name="מלבן מעוגל 14"/>
          <p:cNvSpPr/>
          <p:nvPr userDrawn="1"/>
        </p:nvSpPr>
        <p:spPr bwMode="auto">
          <a:xfrm>
            <a:off x="7331075" y="4545013"/>
            <a:ext cx="1355725" cy="455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dirty="0">
                <a:solidFill>
                  <a:srgbClr val="4F81BD">
                    <a:lumMod val="75000"/>
                  </a:srgbClr>
                </a:solidFill>
              </a:rPr>
              <a:t>תרגול מסכם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600201"/>
            <a:ext cx="6635080" cy="406104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16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EEFC89-70E8-4EC3-9801-80F18AD991D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1448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8"/>
          <p:cNvGrpSpPr>
            <a:grpSpLocks/>
          </p:cNvGrpSpPr>
          <p:nvPr/>
        </p:nvGrpSpPr>
        <p:grpSpPr bwMode="auto">
          <a:xfrm>
            <a:off x="7500938" y="2500313"/>
            <a:ext cx="1357312" cy="2786062"/>
            <a:chOff x="7500958" y="2500306"/>
            <a:chExt cx="1357322" cy="2786082"/>
          </a:xfrm>
        </p:grpSpPr>
        <p:sp>
          <p:nvSpPr>
            <p:cNvPr id="5" name="מלבן מעוגל 4"/>
            <p:cNvSpPr/>
            <p:nvPr userDrawn="1"/>
          </p:nvSpPr>
          <p:spPr>
            <a:xfrm>
              <a:off x="7500958" y="250030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סיכונים עיקריים וכללי בטיחות למניעה</a:t>
              </a:r>
            </a:p>
          </p:txBody>
        </p:sp>
        <p:sp>
          <p:nvSpPr>
            <p:cNvPr id="6" name="מלבן מעוגל 5"/>
            <p:cNvSpPr/>
            <p:nvPr userDrawn="1"/>
          </p:nvSpPr>
          <p:spPr>
            <a:xfrm>
              <a:off x="7500958" y="321468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כללי בטיחות לתפעול עגורן</a:t>
              </a:r>
            </a:p>
          </p:txBody>
        </p:sp>
        <p:sp>
          <p:nvSpPr>
            <p:cNvPr id="7" name="מלבן מעוגל 6"/>
            <p:cNvSpPr/>
            <p:nvPr userDrawn="1"/>
          </p:nvSpPr>
          <p:spPr>
            <a:xfrm>
              <a:off x="7500958" y="392906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תפעול ושינוע מלגזה</a:t>
              </a:r>
            </a:p>
          </p:txBody>
        </p:sp>
        <p:sp>
          <p:nvSpPr>
            <p:cNvPr id="8" name="מלבן מעוגל 7"/>
            <p:cNvSpPr/>
            <p:nvPr userDrawn="1"/>
          </p:nvSpPr>
          <p:spPr>
            <a:xfrm>
              <a:off x="7500958" y="464344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סיכום</a:t>
              </a:r>
            </a:p>
          </p:txBody>
        </p:sp>
      </p:grp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10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557D-4390-4BA9-8A68-218A9DA1C35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6249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035A7-A52C-4105-A505-212ACC0318E8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766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/>
          <p:cNvCxnSpPr/>
          <p:nvPr userDrawn="1"/>
        </p:nvCxnSpPr>
        <p:spPr>
          <a:xfrm>
            <a:off x="0" y="14128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3F47-0E57-4254-818B-1A80F5EE7B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1535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BB40-2335-4C32-947B-4515E5AE2C9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4115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8401A-4F04-487B-8B11-895B5B36CD8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9241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152A-5298-4B4B-A6F3-10CC8837BFA7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5702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AAD8D-DC9C-48F5-9444-9FD3B5FA949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42844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86275-D6DC-472D-BE27-EAE69AE1BF02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33672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28234-633B-43FE-B413-DC3C8FB6714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73608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11200" y="1699200"/>
            <a:ext cx="8452800" cy="4381200"/>
          </a:xfrm>
        </p:spPr>
        <p:txBody>
          <a:bodyPr>
            <a:normAutofit/>
          </a:bodyPr>
          <a:lstStyle>
            <a:lvl1pPr marL="180975" indent="-180975">
              <a:buClr>
                <a:srgbClr val="63778F"/>
              </a:buClr>
              <a:buFont typeface="Arial" pitchFamily="34" charset="0"/>
              <a:buChar char="»"/>
              <a:defRPr sz="2400" b="1" baseline="0">
                <a:solidFill>
                  <a:srgbClr val="63778F"/>
                </a:solidFill>
                <a:latin typeface="Arial" pitchFamily="34" charset="0"/>
                <a:cs typeface="Arial" pitchFamily="34" charset="0"/>
              </a:defRPr>
            </a:lvl1pPr>
            <a:lvl2pPr marL="371475" indent="-171450">
              <a:buClr>
                <a:srgbClr val="63778F"/>
              </a:buClr>
              <a:buFont typeface="Arial" pitchFamily="34" charset="0"/>
              <a:buChar char="»"/>
              <a:defRPr sz="2000" baseline="0">
                <a:solidFill>
                  <a:srgbClr val="63778F"/>
                </a:solidFill>
                <a:latin typeface="Arial" pitchFamily="34" charset="0"/>
                <a:cs typeface="Arial" pitchFamily="34" charset="0"/>
              </a:defRPr>
            </a:lvl2pPr>
            <a:lvl3pPr marL="533400" indent="-152400">
              <a:buClr>
                <a:srgbClr val="63778F"/>
              </a:buClr>
              <a:buFont typeface="Arial" pitchFamily="34" charset="0"/>
              <a:buChar char="»"/>
              <a:defRPr sz="1400">
                <a:solidFill>
                  <a:srgbClr val="63778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/>
            </a:lvl1pPr>
          </a:lstStyle>
          <a:p>
            <a:r>
              <a:rPr lang="en-US" dirty="0" err="1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07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/>
          <p:cNvCxnSpPr/>
          <p:nvPr userDrawn="1"/>
        </p:nvCxnSpPr>
        <p:spPr>
          <a:xfrm>
            <a:off x="0" y="141287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קבוצה 16"/>
          <p:cNvGrpSpPr>
            <a:grpSpLocks/>
          </p:cNvGrpSpPr>
          <p:nvPr userDrawn="1"/>
        </p:nvGrpSpPr>
        <p:grpSpPr bwMode="auto">
          <a:xfrm>
            <a:off x="7215188" y="1714500"/>
            <a:ext cx="1360487" cy="3857625"/>
            <a:chOff x="7215188" y="1857364"/>
            <a:chExt cx="1360506" cy="3857652"/>
          </a:xfrm>
        </p:grpSpPr>
        <p:sp>
          <p:nvSpPr>
            <p:cNvPr id="6" name="מלבן מעוגל 5"/>
            <p:cNvSpPr/>
            <p:nvPr userDrawn="1"/>
          </p:nvSpPr>
          <p:spPr bwMode="auto">
            <a:xfrm>
              <a:off x="7215188" y="1857364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מושגי יסוד</a:t>
              </a:r>
            </a:p>
          </p:txBody>
        </p:sp>
        <p:sp>
          <p:nvSpPr>
            <p:cNvPr id="7" name="מלבן מעוגל 6"/>
            <p:cNvSpPr/>
            <p:nvPr userDrawn="1"/>
          </p:nvSpPr>
          <p:spPr bwMode="auto">
            <a:xfrm>
              <a:off x="7215188" y="4143380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דגשים בתהליכי העבודה</a:t>
              </a:r>
            </a:p>
          </p:txBody>
        </p:sp>
        <p:sp>
          <p:nvSpPr>
            <p:cNvPr id="8" name="מלבן מעוגל 7"/>
            <p:cNvSpPr/>
            <p:nvPr userDrawn="1"/>
          </p:nvSpPr>
          <p:spPr bwMode="auto">
            <a:xfrm>
              <a:off x="7215188" y="3000372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מעבר תיקם בין לשכות</a:t>
              </a:r>
            </a:p>
          </p:txBody>
        </p:sp>
        <p:sp>
          <p:nvSpPr>
            <p:cNvPr id="9" name="מלבן מעוגל 8"/>
            <p:cNvSpPr/>
            <p:nvPr userDrawn="1"/>
          </p:nvSpPr>
          <p:spPr bwMode="auto">
            <a:xfrm>
              <a:off x="7215188" y="5241938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סיכום</a:t>
              </a:r>
            </a:p>
          </p:txBody>
        </p:sp>
        <p:sp>
          <p:nvSpPr>
            <p:cNvPr id="10" name="מלבן מעוגל 9"/>
            <p:cNvSpPr/>
            <p:nvPr userDrawn="1"/>
          </p:nvSpPr>
          <p:spPr bwMode="auto">
            <a:xfrm>
              <a:off x="7215188" y="2428868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פתיחת תיקים ברשימה</a:t>
              </a:r>
            </a:p>
          </p:txBody>
        </p:sp>
        <p:sp>
          <p:nvSpPr>
            <p:cNvPr id="11" name="מלבן מעוגל 10"/>
            <p:cNvSpPr/>
            <p:nvPr userDrawn="1"/>
          </p:nvSpPr>
          <p:spPr bwMode="auto">
            <a:xfrm>
              <a:off x="7219950" y="4695834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יום בלשכה אחרת</a:t>
              </a:r>
            </a:p>
          </p:txBody>
        </p:sp>
        <p:sp>
          <p:nvSpPr>
            <p:cNvPr id="12" name="מלבן מעוגל 11"/>
            <p:cNvSpPr/>
            <p:nvPr userDrawn="1"/>
          </p:nvSpPr>
          <p:spPr bwMode="auto">
            <a:xfrm>
              <a:off x="7215188" y="3571876"/>
              <a:ext cx="1355744" cy="473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srgbClr val="4F81BD">
                      <a:lumMod val="75000"/>
                    </a:srgbClr>
                  </a:solidFill>
                </a:rPr>
                <a:t>המסלול המקוצר</a:t>
              </a: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600201"/>
            <a:ext cx="6635080" cy="406104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13" name="מציין מיקום של כותרת תחתונה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14" name="מציין מיקום של מספר שקופית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8459-CC5C-4D53-981D-07C99F953A9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19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8"/>
          <p:cNvGrpSpPr>
            <a:grpSpLocks/>
          </p:cNvGrpSpPr>
          <p:nvPr userDrawn="1"/>
        </p:nvGrpSpPr>
        <p:grpSpPr bwMode="auto">
          <a:xfrm>
            <a:off x="7500938" y="2500313"/>
            <a:ext cx="1357312" cy="2786062"/>
            <a:chOff x="7500958" y="2500306"/>
            <a:chExt cx="1357322" cy="2786082"/>
          </a:xfrm>
        </p:grpSpPr>
        <p:sp>
          <p:nvSpPr>
            <p:cNvPr id="5" name="מלבן מעוגל 4"/>
            <p:cNvSpPr/>
            <p:nvPr userDrawn="1"/>
          </p:nvSpPr>
          <p:spPr>
            <a:xfrm>
              <a:off x="7500958" y="250030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סיכונים עיקריים וכללי בטיחות למניעה</a:t>
              </a:r>
            </a:p>
          </p:txBody>
        </p:sp>
        <p:sp>
          <p:nvSpPr>
            <p:cNvPr id="6" name="מלבן מעוגל 5"/>
            <p:cNvSpPr/>
            <p:nvPr userDrawn="1"/>
          </p:nvSpPr>
          <p:spPr>
            <a:xfrm>
              <a:off x="7500958" y="321468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כללי בטיחות לתפעול עגורן</a:t>
              </a:r>
            </a:p>
          </p:txBody>
        </p:sp>
        <p:sp>
          <p:nvSpPr>
            <p:cNvPr id="7" name="מלבן מעוגל 6"/>
            <p:cNvSpPr/>
            <p:nvPr userDrawn="1"/>
          </p:nvSpPr>
          <p:spPr>
            <a:xfrm>
              <a:off x="7500958" y="392906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תפעול ושינוע מלגזה</a:t>
              </a:r>
            </a:p>
          </p:txBody>
        </p:sp>
        <p:sp>
          <p:nvSpPr>
            <p:cNvPr id="8" name="מלבן מעוגל 7"/>
            <p:cNvSpPr/>
            <p:nvPr userDrawn="1"/>
          </p:nvSpPr>
          <p:spPr>
            <a:xfrm>
              <a:off x="7500958" y="4643446"/>
              <a:ext cx="1357322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1400" dirty="0">
                  <a:solidFill>
                    <a:prstClr val="black"/>
                  </a:solidFill>
                </a:rPr>
                <a:t>סיכום</a:t>
              </a:r>
            </a:p>
          </p:txBody>
        </p:sp>
      </p:grp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5BDDC7-C653-4B59-9463-AA2B8A02EA40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10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D008-EE27-4A30-8FC8-7BB6A2786A3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24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5D87C1-8D43-4AAE-9A27-7C35E17B3936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4F78-57FF-4E4A-AED0-453211A8E50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712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B1BAF-E408-4AC1-81D5-5AB836C1C3AF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28B8-7F63-4015-BFB7-4CC496DC335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8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7F7CE4-289E-4023-B97F-12E4D08E062B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379A-AF76-41EF-8410-CD74FAC4B69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79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C54182-DCFA-4BFE-8911-CE081F0A52E0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254B-D547-4A41-BDAB-2308450A21E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2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7D04F2-07BD-46F7-855A-88885D413198}" type="datetimeFigureOut">
              <a:rPr lang="he-IL">
                <a:solidFill>
                  <a:prstClr val="black"/>
                </a:solidFill>
              </a:rPr>
              <a:pPr>
                <a:defRPr/>
              </a:pPr>
              <a:t>ד'/אדר/תשע"ז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40C2-245E-4331-B952-AF6F95F8A2F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47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cklesen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25E4658-938C-4566-9589-F08FDFE6D932}" type="slidenum">
              <a:rPr lang="he-IL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11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376092"/>
          </a:solidFill>
          <a:latin typeface="+mj-lt"/>
          <a:ea typeface="+mj-ea"/>
          <a:cs typeface="+mn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376092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cklesen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קורס מומחה פתיחת תיקים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4B572AD-08B0-4A57-B0DD-DD28D97EE185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4586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376092"/>
          </a:solidFill>
          <a:latin typeface="+mj-lt"/>
          <a:ea typeface="+mj-ea"/>
          <a:cs typeface="+mn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376092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 פתיחת תיקים בהוצאה לפועל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דגשים עיקריים </a:t>
            </a:r>
            <a:endParaRPr lang="he-I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פסק דין</a:t>
            </a:r>
            <a:endParaRPr lang="he-IL" sz="24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08" y="427361"/>
            <a:ext cx="4464495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2555776" y="4005064"/>
            <a:ext cx="41044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179512" y="4490070"/>
            <a:ext cx="2479988" cy="739130"/>
          </a:xfrm>
          <a:prstGeom prst="wedgeRoundRectCallout">
            <a:avLst>
              <a:gd name="adj1" fmla="val 48595"/>
              <a:gd name="adj2" fmla="val -233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dirty="0" smtClean="0"/>
              <a:t>סעיף 6 ב' לחוק, יש למלא את יום המצאת פס"ד לחייב.</a:t>
            </a:r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2659500" y="4365104"/>
            <a:ext cx="1480452" cy="1249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הסבר מלבני מעוגל 8"/>
          <p:cNvSpPr/>
          <p:nvPr/>
        </p:nvSpPr>
        <p:spPr>
          <a:xfrm>
            <a:off x="6660232" y="5220185"/>
            <a:ext cx="2479988" cy="739130"/>
          </a:xfrm>
          <a:prstGeom prst="wedgeRoundRectCallout">
            <a:avLst>
              <a:gd name="adj1" fmla="val 48595"/>
              <a:gd name="adj2" fmla="val -233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1600" dirty="0">
                <a:solidFill>
                  <a:schemeClr val="bg1"/>
                </a:solidFill>
              </a:rPr>
              <a:t>כאשר דורשים פחות מהמופיע בפס"ד יש לציין זאת בבקשת הביצוע</a:t>
            </a:r>
          </a:p>
        </p:txBody>
      </p:sp>
    </p:spTree>
    <p:extLst>
      <p:ext uri="{BB962C8B-B14F-4D97-AF65-F5344CB8AC3E}">
        <p14:creationId xmlns:p14="http://schemas.microsoft.com/office/powerpoint/2010/main" val="32824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כותרת 1"/>
          <p:cNvSpPr>
            <a:spLocks noGrp="1"/>
          </p:cNvSpPr>
          <p:nvPr>
            <p:ph type="title"/>
          </p:nvPr>
        </p:nvSpPr>
        <p:spPr>
          <a:xfrm>
            <a:off x="604838" y="138113"/>
            <a:ext cx="8229600" cy="1143000"/>
          </a:xfrm>
        </p:spPr>
        <p:txBody>
          <a:bodyPr/>
          <a:lstStyle/>
          <a:p>
            <a:pPr algn="just">
              <a:spcBef>
                <a:spcPts val="363"/>
              </a:spcBef>
              <a:tabLst>
                <a:tab pos="395288" algn="l"/>
                <a:tab pos="647700" algn="l"/>
                <a:tab pos="935038" algn="l"/>
                <a:tab pos="1223963" algn="l"/>
                <a:tab pos="1511300" algn="l"/>
                <a:tab pos="3973513" algn="r"/>
              </a:tabLst>
            </a:pPr>
            <a:r>
              <a:rPr lang="he-IL" altLang="he-IL" dirty="0" smtClean="0"/>
              <a:t/>
            </a:r>
            <a:br>
              <a:rPr lang="he-IL" altLang="he-IL" dirty="0" smtClean="0"/>
            </a:br>
            <a:r>
              <a:rPr lang="he-IL" altLang="he-IL" sz="2400" dirty="0" smtClean="0"/>
              <a:t>פסק דין</a:t>
            </a:r>
            <a:endParaRPr lang="en-US" altLang="he-IL" sz="24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4838" y="1417638"/>
            <a:ext cx="8435975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he-IL" sz="2000" b="1" dirty="0" smtClean="0"/>
              <a:t>המצאת פסה"ד לנתבע עפ"י סעיף 6(ב) לחוק ההוצאה לפועל: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he-IL" sz="2000" b="1" dirty="0"/>
          </a:p>
          <a:p>
            <a:pPr marL="0" indent="0" algn="ctr">
              <a:buFont typeface="Wingdings" pitchFamily="2" charset="2"/>
              <a:buNone/>
              <a:defRPr/>
            </a:pPr>
            <a:endParaRPr lang="he-IL" sz="20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he-IL" sz="2000" b="1" dirty="0"/>
          </a:p>
          <a:p>
            <a:pPr marL="0" indent="0">
              <a:buFont typeface="Wingdings" pitchFamily="2" charset="2"/>
              <a:buNone/>
              <a:defRPr/>
            </a:pPr>
            <a:endParaRPr lang="he-IL" sz="20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e-IL" sz="20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e-IL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e-IL" sz="2000" dirty="0"/>
          </a:p>
          <a:p>
            <a:pPr marL="0" indent="0">
              <a:buFont typeface="Wingdings" pitchFamily="2" charset="2"/>
              <a:buNone/>
              <a:defRPr/>
            </a:pPr>
            <a:endParaRPr lang="he-IL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he-IL" sz="2000" dirty="0" smtClean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62995"/>
              </p:ext>
            </p:extLst>
          </p:nvPr>
        </p:nvGraphicFramePr>
        <p:xfrm>
          <a:off x="604838" y="2017713"/>
          <a:ext cx="7885112" cy="2936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95240"/>
                <a:gridCol w="5089872"/>
              </a:tblGrid>
              <a:tr h="36577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התייחסות</a:t>
                      </a:r>
                      <a:r>
                        <a:rPr lang="he-IL" sz="1800" baseline="0" dirty="0" smtClean="0"/>
                        <a:t> להמצאה בפסה"ד</a:t>
                      </a:r>
                      <a:endParaRPr lang="he-IL" sz="18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מועד ההגשה לביצוע</a:t>
                      </a:r>
                      <a:endParaRPr lang="he-IL" sz="1800" dirty="0"/>
                    </a:p>
                  </a:txBody>
                  <a:tcPr marL="91443" marR="91443" marT="45726" marB="45726"/>
                </a:tc>
              </a:tr>
              <a:tr h="640092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נקבע מועד לביצוע פס"ד</a:t>
                      </a:r>
                      <a:endParaRPr lang="he-IL" sz="18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ניתן להגיש לביצוע בהוצל"פ בחלוף המועד שנקבע.</a:t>
                      </a:r>
                    </a:p>
                    <a:p>
                      <a:pPr algn="r" rtl="1"/>
                      <a:endParaRPr lang="he-IL" sz="1800" dirty="0"/>
                    </a:p>
                  </a:txBody>
                  <a:tcPr marL="91443" marR="91443" marT="45726" marB="45726"/>
                </a:tc>
              </a:tr>
              <a:tr h="640092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לא נקבע מועד</a:t>
                      </a:r>
                      <a:endParaRPr lang="he-IL" sz="18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ניתן להגיש לביצוע 30 יום לאחר מתן פס"ד.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פינוי</a:t>
                      </a:r>
                      <a:r>
                        <a:rPr lang="he-IL" sz="1800" baseline="0" dirty="0" smtClean="0"/>
                        <a:t> </a:t>
                      </a:r>
                      <a:r>
                        <a:rPr lang="he-IL" sz="1800" baseline="0" smtClean="0"/>
                        <a:t>מושכר ניתן להגיש 15 יום לאחר מתן פס"ד</a:t>
                      </a:r>
                      <a:r>
                        <a:rPr lang="he-IL" sz="1800" baseline="0" dirty="0"/>
                        <a:t>.</a:t>
                      </a:r>
                      <a:endParaRPr lang="he-IL" sz="1800" dirty="0" smtClean="0"/>
                    </a:p>
                  </a:txBody>
                  <a:tcPr marL="91443" marR="91443" marT="45726" marB="45726"/>
                </a:tc>
              </a:tr>
              <a:tr h="1290920">
                <a:tc>
                  <a:txBody>
                    <a:bodyPr/>
                    <a:lstStyle/>
                    <a:p>
                      <a:pPr algn="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ניתן פסק הדין שלא במעמד החייב ונדרש הזוכה או בא כוחו להמציא את פסק הדין לחייב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ניתן להגיש</a:t>
                      </a:r>
                      <a:r>
                        <a:rPr lang="he-IL" sz="1800" baseline="0" dirty="0" smtClean="0"/>
                        <a:t> 30</a:t>
                      </a:r>
                      <a:r>
                        <a:rPr lang="he-IL" sz="1800" dirty="0" smtClean="0"/>
                        <a:t> יום ממועד המצאת פסה"ד לחייב.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יש לצרף לבקשת הביצוע אישור מסירת פסה"ד.</a:t>
                      </a:r>
                    </a:p>
                    <a:p>
                      <a:pPr algn="r" rtl="1"/>
                      <a:endParaRPr lang="he-IL" sz="1800" dirty="0"/>
                    </a:p>
                  </a:txBody>
                  <a:tcPr marL="91443" marR="91443" marT="45726" marB="45726"/>
                </a:tc>
              </a:tr>
            </a:tbl>
          </a:graphicData>
        </a:graphic>
      </p:graphicFrame>
      <p:sp>
        <p:nvSpPr>
          <p:cNvPr id="29717" name="מציין מיקום של מספר שקופית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2EB1260-E5D2-4BD4-861B-4FE3834CBFED}" type="slidenum">
              <a:rPr lang="he-IL" altLang="he-IL" sz="1200">
                <a:solidFill>
                  <a:srgbClr val="898989"/>
                </a:solidFill>
              </a:rPr>
              <a:pPr/>
              <a:t>11</a:t>
            </a:fld>
            <a:endParaRPr lang="he-IL" altLang="he-IL" sz="1200">
              <a:solidFill>
                <a:srgbClr val="898989"/>
              </a:solidFill>
            </a:endParaRPr>
          </a:p>
        </p:txBody>
      </p:sp>
      <p:sp>
        <p:nvSpPr>
          <p:cNvPr id="9" name="הסבר מלבני מעוגל 8"/>
          <p:cNvSpPr/>
          <p:nvPr/>
        </p:nvSpPr>
        <p:spPr>
          <a:xfrm>
            <a:off x="323528" y="5085184"/>
            <a:ext cx="3384376" cy="739130"/>
          </a:xfrm>
          <a:prstGeom prst="wedgeRoundRectCallout">
            <a:avLst>
              <a:gd name="adj1" fmla="val 48595"/>
              <a:gd name="adj2" fmla="val -233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dirty="0" smtClean="0"/>
              <a:t>מסירה שבוצעה במסירה אישית יש לצרף אישור מסירה+ תצהיר מוסר.</a:t>
            </a:r>
          </a:p>
        </p:txBody>
      </p:sp>
      <p:sp>
        <p:nvSpPr>
          <p:cNvPr id="2" name="מלבן 1"/>
          <p:cNvSpPr/>
          <p:nvPr/>
        </p:nvSpPr>
        <p:spPr>
          <a:xfrm>
            <a:off x="3707904" y="4941168"/>
            <a:ext cx="47525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139952" y="4951748"/>
            <a:ext cx="4680520" cy="725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זוכה רשאי להגיש בקשה לרשם לפתיחת תיק  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    טרם חלפו 30 יום , הבקשה תוגש בצרוף תצהיר.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פסק דין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08052"/>
            <a:ext cx="8291264" cy="4713387"/>
          </a:xfrm>
        </p:spPr>
        <p:txBody>
          <a:bodyPr/>
          <a:lstStyle/>
          <a:p>
            <a:r>
              <a:rPr lang="he-IL" sz="2400" b="1" dirty="0" smtClean="0"/>
              <a:t>דגשים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 smtClean="0"/>
              <a:t>  </a:t>
            </a:r>
            <a:r>
              <a:rPr lang="he-IL" sz="2000" dirty="0" smtClean="0"/>
              <a:t>יש למלא את שמות הצדדים כמופיע בפסק הדין.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 אם בפסק הדין לא מופיע מס' זהות של החייב/ מס' חברה, יש לצרף כל מסמך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 חתום מתיק בימ"ש בו מופיע מס' מזהה של החייב.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 פסק דין בו מופיע כי סכום החוב נושא ריבית והצמדה מיום הגשת התביעה ולא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 מופיע יום התביעה, יש לצרף אישור על יום הגשת התביעה.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 רישום תאריכים על בקשת הביצוע תואמים למופיע בפסק הדין,</a:t>
            </a:r>
          </a:p>
          <a:p>
            <a:pPr marL="400050" lvl="1" indent="0" algn="just">
              <a:buNone/>
              <a:defRPr/>
            </a:pPr>
            <a:r>
              <a:rPr lang="he-IL" sz="2000" b="1" u="sng" dirty="0" smtClean="0"/>
              <a:t>בקרן הוצ' וקרן חוב </a:t>
            </a:r>
            <a:r>
              <a:rPr lang="he-IL" sz="2000" dirty="0" smtClean="0"/>
              <a:t>–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בהתאם לסעיף 5(א) לחוק פסיקת ריבית והצמדה - בית המשפט </a:t>
            </a:r>
            <a:r>
              <a:rPr lang="he-IL" sz="2000" u="sng" dirty="0" smtClean="0">
                <a:solidFill>
                  <a:srgbClr val="4F81BD">
                    <a:lumMod val="75000"/>
                  </a:srgbClr>
                </a:solidFill>
              </a:rPr>
              <a:t>יכול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לקבוע תקופת ריבית מוקדמת למועד פסה"ד.</a:t>
            </a:r>
          </a:p>
          <a:p>
            <a:pPr marL="0" lvl="0" indent="0">
              <a:buNone/>
              <a:defRPr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     יש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למלא כלל 3 מהמועד בו מתחילה הריבית.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    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המערכת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תחולל באופן אוטומטי 2 כללי חוב לקרן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:</a:t>
            </a:r>
            <a:endParaRPr lang="he-IL" sz="2000" dirty="0" smtClean="0"/>
          </a:p>
          <a:p>
            <a:pPr marL="0" lvl="0" indent="0">
              <a:buNone/>
              <a:defRPr/>
            </a:pPr>
            <a:endParaRPr lang="he-IL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64088" y="5445224"/>
            <a:ext cx="281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he-IL" altLang="he-IL" sz="1800" b="1" dirty="0">
                <a:solidFill>
                  <a:srgbClr val="002060"/>
                </a:solidFill>
                <a:latin typeface="Arial" pitchFamily="34" charset="0"/>
              </a:rPr>
              <a:t>ריבית רגילה  (כלל 12): </a:t>
            </a:r>
            <a:r>
              <a:rPr lang="he-IL" altLang="he-IL" sz="1800" dirty="0">
                <a:solidFill>
                  <a:srgbClr val="002060"/>
                </a:solidFill>
                <a:latin typeface="Arial" pitchFamily="34" charset="0"/>
              </a:rPr>
              <a:t>מהמועד שצוין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475656" y="5517232"/>
            <a:ext cx="293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he-IL" altLang="he-IL" sz="1800" b="1" dirty="0">
                <a:solidFill>
                  <a:srgbClr val="002060"/>
                </a:solidFill>
                <a:latin typeface="Arial" pitchFamily="34" charset="0"/>
              </a:rPr>
              <a:t>ריבית פיגורים (כלל 3):</a:t>
            </a:r>
          </a:p>
          <a:p>
            <a:pPr algn="r"/>
            <a:r>
              <a:rPr lang="he-IL" altLang="he-IL" sz="1800" dirty="0">
                <a:solidFill>
                  <a:srgbClr val="002060"/>
                </a:solidFill>
                <a:latin typeface="Arial" pitchFamily="34" charset="0"/>
              </a:rPr>
              <a:t>ממועד הפירעון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195736" y="5534425"/>
            <a:ext cx="2213620" cy="5569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5940152" y="5508650"/>
            <a:ext cx="2268517" cy="582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שמאלה 10"/>
          <p:cNvSpPr/>
          <p:nvPr/>
        </p:nvSpPr>
        <p:spPr>
          <a:xfrm>
            <a:off x="4716016" y="5623817"/>
            <a:ext cx="1008063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1254">
            <a:off x="247923" y="1611629"/>
            <a:ext cx="683556" cy="78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774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פסק דין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he-IL" sz="2000" dirty="0" smtClean="0"/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b="1" u="sng" dirty="0" smtClean="0">
                <a:solidFill>
                  <a:srgbClr val="4F81BD">
                    <a:lumMod val="75000"/>
                  </a:srgbClr>
                </a:solidFill>
              </a:rPr>
              <a:t>שכ"ט </a:t>
            </a:r>
            <a:r>
              <a:rPr lang="he-IL" sz="2000" b="1" u="sng" dirty="0">
                <a:solidFill>
                  <a:srgbClr val="4F81BD">
                    <a:lumMod val="75000"/>
                  </a:srgbClr>
                </a:solidFill>
              </a:rPr>
              <a:t>עו"ד בימ"ש</a:t>
            </a:r>
            <a:r>
              <a:rPr lang="he-IL" sz="2000" b="1" dirty="0">
                <a:solidFill>
                  <a:srgbClr val="4F81BD">
                    <a:lumMod val="75000"/>
                  </a:srgbClr>
                </a:solidFill>
              </a:rPr>
              <a:t>:</a:t>
            </a:r>
          </a:p>
          <a:p>
            <a:pPr marL="0" lvl="0" indent="0">
              <a:buNone/>
              <a:defRPr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בהתאם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לסעיף 5(א) לחוק פסיקת ריבית והצמדה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שכר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טרחה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של עורך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דין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יהיה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מיום מתן פסק הדין, (אם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לא קבעה הרשות השיפוטית תקופה קצרה יותר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).</a:t>
            </a:r>
          </a:p>
          <a:p>
            <a:pPr marL="0" lvl="0" indent="0">
              <a:buNone/>
              <a:defRPr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יש למלא כלל 3 מיום מתן פסק הדין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. </a:t>
            </a:r>
            <a:r>
              <a:rPr lang="he-IL" sz="2000" b="1" u="sng" dirty="0">
                <a:solidFill>
                  <a:srgbClr val="4F81BD">
                    <a:lumMod val="75000"/>
                  </a:srgbClr>
                </a:solidFill>
              </a:rPr>
              <a:t>מועד הפירעון</a:t>
            </a:r>
            <a:r>
              <a:rPr lang="he-IL" sz="2000" b="1" dirty="0">
                <a:solidFill>
                  <a:srgbClr val="4F81BD">
                    <a:lumMod val="75000"/>
                  </a:srgbClr>
                </a:solidFill>
              </a:rPr>
              <a:t>:</a:t>
            </a:r>
          </a:p>
          <a:p>
            <a:pPr marL="0" lvl="0" indent="0">
              <a:buNone/>
              <a:defRPr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אם בפסה"ד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לא נקבע מועד לתשלום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←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המועד יהיה יום פסה"ד ויש למלא מועד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זה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בבקשת הביצוע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אם נקבע כי הסכום ישולם תוך 30 יום מיום מתן פסק הדין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←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יש למלא מועד תום</a:t>
            </a:r>
          </a:p>
          <a:p>
            <a:pPr marL="0" lvl="0" indent="0">
              <a:buNone/>
              <a:defRPr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ה30 יום בבקשת הביצוע.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b="1" u="sng" dirty="0" smtClean="0">
                <a:solidFill>
                  <a:srgbClr val="4F81BD">
                    <a:lumMod val="75000"/>
                  </a:srgbClr>
                </a:solidFill>
              </a:rPr>
              <a:t>חיוב בתשלומים –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כאשר נקבע בפס"ד כי החוב ישולם בתשלומים ולא מופיע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סנקציה כי אי תשלום יעמיד את החוב לפירעון מידי, החוב יפתח עפ"י סכומי 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התשלומים ומועד פירעון של כל תשלום.</a:t>
            </a:r>
            <a:endParaRPr lang="he-IL" sz="2000" b="1" u="sng" dirty="0">
              <a:solidFill>
                <a:srgbClr val="4F81BD">
                  <a:lumMod val="75000"/>
                </a:srgbClr>
              </a:solidFill>
            </a:endParaRPr>
          </a:p>
          <a:p>
            <a:pPr marL="0" lvl="0" indent="0">
              <a:buNone/>
              <a:defRPr/>
            </a:pPr>
            <a:endParaRPr lang="he-IL" sz="20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פסק דין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2000" dirty="0" smtClean="0"/>
          </a:p>
          <a:p>
            <a:r>
              <a:rPr lang="he-IL" sz="2000" dirty="0" smtClean="0"/>
              <a:t>יש לרשום את פרטי פסק הדין תחת כותרת של בית משפט.</a:t>
            </a:r>
          </a:p>
          <a:p>
            <a:r>
              <a:rPr lang="he-IL" sz="2000" dirty="0" smtClean="0"/>
              <a:t>תאריך המצאה לחייב כאשר אין דרישה בפסק הדין לביצוע מסירה של  פסק הדין לחייב הוא יום שלמחרת פסק הדין.</a:t>
            </a: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 rotWithShape="1">
          <a:blip r:embed="rId3"/>
          <a:srcRect t="12895" r="64277" b="52695"/>
          <a:stretch/>
        </p:blipFill>
        <p:spPr bwMode="auto">
          <a:xfrm>
            <a:off x="1619672" y="3429000"/>
            <a:ext cx="6120680" cy="216023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תביעה על סכום קצוב</a:t>
            </a:r>
            <a:endParaRPr lang="he-IL" sz="24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44644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3901773" y="5079169"/>
            <a:ext cx="115212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הסבר מלבני מעוגל 6"/>
          <p:cNvSpPr/>
          <p:nvPr/>
        </p:nvSpPr>
        <p:spPr>
          <a:xfrm>
            <a:off x="5940152" y="4817937"/>
            <a:ext cx="2119948" cy="739130"/>
          </a:xfrm>
          <a:prstGeom prst="wedgeRoundRectCallout">
            <a:avLst>
              <a:gd name="adj1" fmla="val 48595"/>
              <a:gd name="adj2" fmla="val -233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dirty="0" smtClean="0"/>
              <a:t>לרשום את תאריך המסירה.</a:t>
            </a:r>
          </a:p>
        </p:txBody>
      </p:sp>
    </p:spTree>
    <p:extLst>
      <p:ext uri="{BB962C8B-B14F-4D97-AF65-F5344CB8AC3E}">
        <p14:creationId xmlns:p14="http://schemas.microsoft.com/office/powerpoint/2010/main" val="40737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תביעה על סכום קצוב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he-IL" dirty="0" smtClean="0"/>
          </a:p>
          <a:p>
            <a:pPr marL="0" indent="0">
              <a:buNone/>
            </a:pPr>
            <a:r>
              <a:rPr lang="he-IL" sz="2000" dirty="0" smtClean="0"/>
              <a:t>  </a:t>
            </a:r>
            <a:r>
              <a:rPr lang="he-IL" sz="2000" b="1" dirty="0" smtClean="0"/>
              <a:t>תביעה על סכום קצוב ניתן להגיש </a:t>
            </a:r>
            <a:r>
              <a:rPr lang="he-IL" sz="2000" dirty="0" smtClean="0"/>
              <a:t>:</a:t>
            </a:r>
          </a:p>
          <a:p>
            <a:pPr marL="0" indent="0">
              <a:buNone/>
            </a:pPr>
            <a:r>
              <a:rPr lang="he-IL" sz="2000" dirty="0" smtClean="0"/>
              <a:t>א. מכוח התקשרות (חוזה או התחייבות)- העתק הראיה להתקשרות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בכתב המעידה על ההתקשרות ועל זיקה של החייב לחוב ובלבד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שהוא נושא את </a:t>
            </a:r>
            <a:r>
              <a:rPr lang="he-IL" sz="2000" b="1" dirty="0" smtClean="0"/>
              <a:t>חתימת החייב</a:t>
            </a:r>
            <a:r>
              <a:rPr lang="he-IL" sz="2000" dirty="0" smtClean="0"/>
              <a:t>.</a:t>
            </a:r>
          </a:p>
          <a:p>
            <a:pPr marL="0" indent="0">
              <a:buNone/>
            </a:pPr>
            <a:r>
              <a:rPr lang="he-IL" sz="2000" dirty="0" smtClean="0">
                <a:solidFill>
                  <a:srgbClr val="1F497D"/>
                </a:solidFill>
              </a:rPr>
              <a:t>ב</a:t>
            </a:r>
            <a:r>
              <a:rPr lang="he-IL" sz="2000" b="1" dirty="0" smtClean="0">
                <a:solidFill>
                  <a:srgbClr val="1F497D"/>
                </a:solidFill>
              </a:rPr>
              <a:t>. </a:t>
            </a:r>
            <a:r>
              <a:rPr lang="he-IL" sz="2000" dirty="0" smtClean="0">
                <a:solidFill>
                  <a:srgbClr val="1F497D"/>
                </a:solidFill>
              </a:rPr>
              <a:t>מכוח חיקוק – גופים הפועלים מכוח חיקוק עליהם לציין ע"ג בקשת הביצוע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1F497D"/>
                </a:solidFill>
              </a:rPr>
              <a:t> </a:t>
            </a:r>
            <a:r>
              <a:rPr lang="he-IL" sz="2000" dirty="0" smtClean="0">
                <a:solidFill>
                  <a:srgbClr val="1F497D"/>
                </a:solidFill>
              </a:rPr>
              <a:t>   את סעיף החוק שלפיו הם פועלים לדוג' בתי חולים, כבישי אגרה- מנהרות הכרמל. </a:t>
            </a:r>
            <a:endParaRPr lang="he-IL" sz="2000" b="1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he-I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9"/>
          <a:stretch/>
        </p:blipFill>
        <p:spPr bwMode="auto">
          <a:xfrm>
            <a:off x="2339752" y="4437112"/>
            <a:ext cx="482250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2627784" y="4437112"/>
            <a:ext cx="4320480" cy="7920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745940" y="5483268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120000"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סכום התביעה לא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יעלה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על 75,000 ₪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ליום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הגשת התביעה.</a:t>
            </a:r>
          </a:p>
        </p:txBody>
      </p:sp>
    </p:spTree>
    <p:extLst>
      <p:ext uri="{BB962C8B-B14F-4D97-AF65-F5344CB8AC3E}">
        <p14:creationId xmlns:p14="http://schemas.microsoft.com/office/powerpoint/2010/main" val="6788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תביעה על סכום קצוב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4824536"/>
          </a:xfrm>
        </p:spPr>
        <p:txBody>
          <a:bodyPr/>
          <a:lstStyle/>
          <a:p>
            <a:r>
              <a:rPr lang="he-IL" sz="2400" b="1" dirty="0" smtClean="0"/>
              <a:t>דגשים</a:t>
            </a:r>
          </a:p>
          <a:p>
            <a:pPr>
              <a:buFont typeface="Wingdings" pitchFamily="2" charset="2"/>
              <a:buChar char="Ø"/>
            </a:pPr>
            <a:r>
              <a:rPr lang="he-IL" sz="2400" dirty="0" smtClean="0"/>
              <a:t> </a:t>
            </a:r>
            <a:r>
              <a:rPr lang="he-IL" sz="2000" dirty="0" smtClean="0"/>
              <a:t>ניתן להגיש תביעה רק לאחר משלוח מכתב התראה עפ"י נוסח המופיע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בתקנות (טופס 19א') וביצוע מסירה כדין של מכתב ההתראה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מסירה היא בדואר רשום עם אישור מסירה או במסירה אישית ובצרוף תצהיר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מוסר.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400" dirty="0" smtClean="0"/>
          </a:p>
          <a:p>
            <a:pPr>
              <a:buFont typeface="Wingdings" pitchFamily="2" charset="2"/>
              <a:buChar char="Ø"/>
            </a:pPr>
            <a:r>
              <a:rPr lang="he-IL" sz="2000" b="1" dirty="0" smtClean="0"/>
              <a:t>מסירה אישית- </a:t>
            </a:r>
            <a:r>
              <a:rPr lang="he-IL" sz="2000" dirty="0" smtClean="0"/>
              <a:t>יש</a:t>
            </a:r>
            <a:r>
              <a:rPr lang="he-IL" sz="2000" b="1" dirty="0" smtClean="0"/>
              <a:t> </a:t>
            </a:r>
            <a:r>
              <a:rPr lang="he-IL" sz="2000" dirty="0" smtClean="0"/>
              <a:t>להקפיד על מילוי כל הפרטים באישור המסירה.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תצהיר מוסר- יש להשתמש בתצהיר בנוסח שנקבע ע"י ההנהלה חתום ע"י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המוסר ומאושר ע"י עורך דין. 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02" y="3429000"/>
            <a:ext cx="4680521" cy="14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083401" y="3429502"/>
            <a:ext cx="4680521" cy="1393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9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תביעה על סכום קצוב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556792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he-IL" sz="2000" dirty="0" smtClean="0"/>
          </a:p>
          <a:p>
            <a:pPr lvl="0">
              <a:buFont typeface="Wingdings" pitchFamily="2" charset="2"/>
              <a:buChar char="Ø"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העתק תשובת הנתבע להתראה יחשב כמסירה ואין צורך בצרוף אישור מסירה.</a:t>
            </a:r>
            <a:endParaRPr lang="he-IL" sz="2000" b="1" dirty="0">
              <a:solidFill>
                <a:srgbClr val="4F81BD">
                  <a:lumMod val="75000"/>
                </a:srgb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he-IL" sz="2000" dirty="0" smtClean="0"/>
              <a:t>אין לשלוח מכתב התראה על סכום העולה מעל 75,000 ₪  גם אם בבקשת</a:t>
            </a:r>
          </a:p>
          <a:p>
            <a:pPr marL="0" indent="0">
              <a:buNone/>
            </a:pPr>
            <a:r>
              <a:rPr lang="he-IL" sz="2000" dirty="0" smtClean="0"/>
              <a:t>     הביצוע נתבע סכום הנמוך מ75,000 ₪ .</a:t>
            </a:r>
          </a:p>
          <a:p>
            <a:pPr lvl="0">
              <a:buFont typeface="Wingdings" pitchFamily="2" charset="2"/>
              <a:buChar char="Ø"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התיק יפתח בחלוף 30 יום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מהמסירה.</a:t>
            </a:r>
          </a:p>
          <a:p>
            <a:pPr lvl="0">
              <a:buFont typeface="Wingdings" pitchFamily="2" charset="2"/>
              <a:buChar char="Ø"/>
            </a:pPr>
            <a:r>
              <a:rPr lang="he-IL" sz="2000" b="1" dirty="0" smtClean="0"/>
              <a:t>תביעות המוגשות</a:t>
            </a:r>
            <a:r>
              <a:rPr lang="he-IL" sz="2000" b="1" dirty="0"/>
              <a:t> </a:t>
            </a:r>
            <a:r>
              <a:rPr lang="he-IL" sz="2000" b="1" dirty="0" smtClean="0"/>
              <a:t>ע"י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חברות סלולר סעיף 51ד' לחוק התקשורת – יש צורך בהסכם התקשרות.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חברות ביטוח – יש לצרף העתק פוליסה ואסמכתא כי בוצעו תשלומים בשנה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</a:t>
            </a:r>
            <a:r>
              <a:rPr lang="he-IL" sz="2000" dirty="0" err="1" smtClean="0"/>
              <a:t>הקלנדרית</a:t>
            </a:r>
            <a:r>
              <a:rPr lang="he-IL" sz="2000" dirty="0" smtClean="0"/>
              <a:t> ע"י החייב.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בנקים – כאשר התיק נפתח בגין חריגה ממסגרת חשבון </a:t>
            </a:r>
            <a:r>
              <a:rPr lang="he-IL" sz="2000" dirty="0" err="1" smtClean="0"/>
              <a:t>העו"ש</a:t>
            </a:r>
            <a:r>
              <a:rPr lang="he-IL" sz="2000" dirty="0" smtClean="0"/>
              <a:t> ניתן להסתפק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בדף ראשון ואחרון או בחלק מדפי ההסכם ובלבד שהוא חתום ע"י החייב + דף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יתרת חשבון.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7515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תביעה על סכום קצוב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417638"/>
            <a:ext cx="8579296" cy="4708525"/>
          </a:xfrm>
        </p:spPr>
        <p:txBody>
          <a:bodyPr/>
          <a:lstStyle/>
          <a:p>
            <a:pPr marL="0" indent="0">
              <a:buNone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הפרת תנאי הלוואה- יש לצרף את הסכם ההלוואה +דף חשבון(יתרת ההלוואה).</a:t>
            </a:r>
          </a:p>
          <a:p>
            <a:pPr marL="0" indent="0">
              <a:buNone/>
            </a:pPr>
            <a:endParaRPr lang="he-IL" dirty="0" smtClean="0"/>
          </a:p>
          <a:p>
            <a:pPr>
              <a:buFont typeface="Wingdings" pitchFamily="2" charset="2"/>
              <a:buChar char="Ø"/>
            </a:pPr>
            <a:endParaRPr lang="he-IL" sz="2000" dirty="0" smtClean="0"/>
          </a:p>
          <a:p>
            <a:pPr>
              <a:buFont typeface="Wingdings" pitchFamily="2" charset="2"/>
              <a:buChar char="Ø"/>
            </a:pPr>
            <a:r>
              <a:rPr lang="he-IL" sz="2000" dirty="0" smtClean="0"/>
              <a:t>תביעות המוגשות בגין חוב מתמשך (ארנונה)- נוסך ההתראה ישתנה, בהתראה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נסב את תשומת ליבו של החייב לכך שהחיוב מתמשך וייתכן כי החוב יגדל עד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למועד פתיחת התיק.</a:t>
            </a:r>
          </a:p>
          <a:p>
            <a:pPr marL="0" indent="0">
              <a:buNone/>
            </a:pPr>
            <a:r>
              <a:rPr lang="he-IL" sz="2000" dirty="0" smtClean="0"/>
              <a:t>     בתיקים מסוג זה ניתן לקבל כתב תביעה המוגש על סכום גבוה ממכתב ההתראה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ובלבד שלא חלפה שנה ממועד מכתב ההתראה.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/>
              <a:t> </a:t>
            </a:r>
            <a:r>
              <a:rPr lang="he-IL" sz="2000" b="1" dirty="0" smtClean="0"/>
              <a:t>שכ"ט - </a:t>
            </a:r>
            <a:r>
              <a:rPr lang="he-IL" sz="2000" dirty="0" smtClean="0"/>
              <a:t>ניתן להוסיף שכ"ט רק למכתב ההתראה שנשלח לחייב יחד עם זאת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במעמד פתיחת התיק יש להחסיר סך שכר הטרחה מקרן החוב.</a:t>
            </a:r>
          </a:p>
          <a:p>
            <a:pPr marL="0" lv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כאשר מבוקש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לגבות הוצ' גבייה יש לצין את מקום הסמכות מתוך ההסכם</a:t>
            </a:r>
          </a:p>
          <a:p>
            <a:pPr marL="0" lv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    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המאפשר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זאת ולציין את הסעיף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הרלוונטי.</a:t>
            </a: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   </a:t>
            </a:r>
            <a:endParaRPr lang="he-IL" sz="2000" dirty="0"/>
          </a:p>
        </p:txBody>
      </p:sp>
      <p:sp>
        <p:nvSpPr>
          <p:cNvPr id="6" name="מלבן מעוגל 5"/>
          <p:cNvSpPr/>
          <p:nvPr/>
        </p:nvSpPr>
        <p:spPr>
          <a:xfrm>
            <a:off x="755576" y="1907700"/>
            <a:ext cx="7632848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504" y="1885748"/>
            <a:ext cx="104766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60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3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2004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7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4" algn="ctr" rtl="1">
              <a:spcBef>
                <a:spcPct val="20000"/>
              </a:spcBef>
              <a:buFont typeface="Arial" pitchFamily="34" charset="0"/>
              <a:buNone/>
            </a:pPr>
            <a:r>
              <a:rPr lang="he-IL" altLang="he-IL" b="1" dirty="0">
                <a:solidFill>
                  <a:srgbClr val="002060"/>
                </a:solidFill>
                <a:latin typeface="Arial" pitchFamily="34" charset="0"/>
              </a:rPr>
              <a:t>לתשומת ליבכם: טופס דוגמת חתימה ללא צירוף הסכם התקשרות נוסף </a:t>
            </a:r>
          </a:p>
          <a:p>
            <a:pPr lvl="4" algn="ctr" rtl="1">
              <a:spcBef>
                <a:spcPct val="20000"/>
              </a:spcBef>
              <a:buFont typeface="Arial" pitchFamily="34" charset="0"/>
              <a:buNone/>
            </a:pPr>
            <a:r>
              <a:rPr lang="he-IL" altLang="he-IL" b="1" dirty="0">
                <a:solidFill>
                  <a:srgbClr val="002060"/>
                </a:solidFill>
                <a:latin typeface="Arial" pitchFamily="34" charset="0"/>
              </a:rPr>
              <a:t>אינו מהווה ראיה להתקשרות. </a:t>
            </a:r>
            <a:endParaRPr lang="en-US" altLang="he-IL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שינוי ארגוני במדורי פתיחת תיקים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196974"/>
            <a:ext cx="8791575" cy="482431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he-IL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he-IL" sz="2000" dirty="0"/>
              <a:t>התיקים </a:t>
            </a:r>
            <a:r>
              <a:rPr lang="he-IL" sz="2000" dirty="0" smtClean="0"/>
              <a:t>המוגשים בלשכה בזמן קבלת קהל, יוקלדו ע"י המזכירות עד 10ימי עבודה, תוך מתן עדיפות לתיקים ששודרו מרחוק.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e-IL" sz="2000" dirty="0"/>
              <a:t> </a:t>
            </a:r>
            <a:r>
              <a:rPr lang="he-IL" sz="2000" dirty="0" smtClean="0"/>
              <a:t>      חריגים</a:t>
            </a:r>
            <a:r>
              <a:rPr lang="he-IL" sz="2000" dirty="0"/>
              <a:t>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e-IL" sz="2000" dirty="0"/>
              <a:t>לקוח </a:t>
            </a:r>
            <a:r>
              <a:rPr lang="he-IL" sz="2000" dirty="0" smtClean="0"/>
              <a:t>פרטי/ עו"ד </a:t>
            </a:r>
            <a:r>
              <a:rPr lang="he-IL" sz="2000" dirty="0"/>
              <a:t>שתחום עיסוקו העיקרי אינו הוצל"פ אשר זימן תור מראש והמבקש לפתוח עד שני </a:t>
            </a:r>
            <a:r>
              <a:rPr lang="he-IL" sz="2000" dirty="0" smtClean="0"/>
              <a:t>תיקים. </a:t>
            </a:r>
            <a:endParaRPr lang="he-IL" sz="2000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e-IL" sz="2000" dirty="0"/>
              <a:t>תיק בו הזוכה מבקש להגיש בקשה לנקיטת הליכים </a:t>
            </a:r>
            <a:r>
              <a:rPr lang="he-IL" sz="2000" dirty="0" smtClean="0"/>
              <a:t>טרם מסירת האזהרה</a:t>
            </a:r>
            <a:r>
              <a:rPr lang="he-IL" sz="2000" dirty="0"/>
              <a:t>.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he-IL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he-IL" sz="2400" dirty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376092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FAD2F9C8-7B8F-43DC-97CC-4A6AE7437E4F}" type="slidenum">
              <a:rPr lang="he-IL" altLang="he-IL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he-IL" altLang="he-IL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תביעה על סכום קצוב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20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e-IL" sz="2000" b="1" dirty="0" smtClean="0">
                <a:solidFill>
                  <a:srgbClr val="4F81BD">
                    <a:lumMod val="75000"/>
                  </a:srgbClr>
                </a:solidFill>
              </a:rPr>
              <a:t> הוצ</a:t>
            </a:r>
            <a:r>
              <a:rPr lang="he-IL" sz="2000" b="1" dirty="0">
                <a:solidFill>
                  <a:srgbClr val="4F81BD">
                    <a:lumMod val="75000"/>
                  </a:srgbClr>
                </a:solidFill>
              </a:rPr>
              <a:t>' מסירת התראה/איתור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– ניתן להוסיף הוצ' מסירה ואיתור לסכום התביעה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קרן חוב המחושבת לפי כלל 12 – יש להוסיף את הוצ' המסירה לסכום התביעה.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קרן חוב המחושבת בכלל אחר – יש לפתוח שתי קרנות, קרן חוב אחת בהתאם 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לתביעה וקרן שניה לפי כלל 12.</a:t>
            </a:r>
          </a:p>
          <a:p>
            <a:pPr marL="0" indent="0">
              <a:buNone/>
            </a:pPr>
            <a:endParaRPr lang="he-IL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b="1" dirty="0" smtClean="0">
                <a:solidFill>
                  <a:srgbClr val="4F81BD">
                    <a:lumMod val="75000"/>
                  </a:srgbClr>
                </a:solidFill>
              </a:rPr>
              <a:t>תאריך חישוב קרן החוב-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יהא מועד הגשת הבקשה לביצוע/ תאריך שידור התיק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בתקשורת וע"כ יש לשערך את החוב נכון למועד הגשת התביעה.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כלל החישוב עפ"י חוק פסיקת ריבית והצמדה הוא כלל 12</a:t>
            </a:r>
            <a:endParaRPr lang="he-IL" dirty="0"/>
          </a:p>
        </p:txBody>
      </p:sp>
      <p:sp>
        <p:nvSpPr>
          <p:cNvPr id="5" name="הסבר מלבני מעוגל 4"/>
          <p:cNvSpPr/>
          <p:nvPr/>
        </p:nvSpPr>
        <p:spPr>
          <a:xfrm>
            <a:off x="2699792" y="5085184"/>
            <a:ext cx="4032448" cy="739130"/>
          </a:xfrm>
          <a:prstGeom prst="wedgeRoundRectCallout">
            <a:avLst>
              <a:gd name="adj1" fmla="val 48595"/>
              <a:gd name="adj2" fmla="val -233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סכום חוב שישודר בכלל 3 ידחה ע"י המזכירות.</a:t>
            </a:r>
          </a:p>
        </p:txBody>
      </p:sp>
    </p:spTree>
    <p:extLst>
      <p:ext uri="{BB962C8B-B14F-4D97-AF65-F5344CB8AC3E}">
        <p14:creationId xmlns:p14="http://schemas.microsoft.com/office/powerpoint/2010/main" val="29701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טבלאות ריבית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he-IL" sz="2400" b="1" dirty="0" smtClean="0"/>
              <a:t>כללי חישוב</a:t>
            </a:r>
          </a:p>
          <a:p>
            <a:pPr marL="0" indent="0">
              <a:buNone/>
            </a:pPr>
            <a:r>
              <a:rPr lang="he-IL" sz="2000" dirty="0" smtClean="0"/>
              <a:t>   </a:t>
            </a:r>
            <a:r>
              <a:rPr lang="he-IL" sz="2000" b="1" dirty="0" smtClean="0"/>
              <a:t>רשות מקומית- </a:t>
            </a:r>
            <a:r>
              <a:rPr lang="he-IL" sz="2000" dirty="0" smtClean="0"/>
              <a:t>כלל 9 טבלה 34502 בתוספת הצמדה למדד.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הטבלה מכילה את ה6% ריבית לשנה.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</a:t>
            </a:r>
            <a:r>
              <a:rPr lang="he-IL" sz="2000" b="1" dirty="0" smtClean="0"/>
              <a:t> בנקים- </a:t>
            </a:r>
            <a:r>
              <a:rPr lang="he-IL" sz="2000" dirty="0" smtClean="0"/>
              <a:t>יש להשתמש רק בטבלה השייכת לאותו בנק, כגון בנק דיסקונט 105 , </a:t>
            </a:r>
          </a:p>
          <a:p>
            <a:pPr marL="0" indent="0">
              <a:buNone/>
            </a:pPr>
            <a:r>
              <a:rPr lang="he-IL" sz="2000" dirty="0" smtClean="0"/>
              <a:t>   בנק מזרחי 101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</a:t>
            </a:r>
            <a:r>
              <a:rPr lang="he-IL" sz="2000" b="1" dirty="0" smtClean="0"/>
              <a:t>בנק פועלים- </a:t>
            </a:r>
            <a:r>
              <a:rPr lang="he-IL" sz="2000" dirty="0" smtClean="0"/>
              <a:t>יש להשתמש בטבלה 34507 בתוספת 11.6%(מתאים לטבלה 102 )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הטבלה מכילה את אחוז הפריים ואליה יש לצרף כל אחוז ריבית המתאים לתביעה.</a:t>
            </a:r>
          </a:p>
          <a:p>
            <a:pPr marL="0" indent="0">
              <a:buNone/>
            </a:pPr>
            <a:r>
              <a:rPr lang="he-IL" sz="2000" dirty="0" smtClean="0"/>
              <a:t>   אין להשתמש בטבלה 102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</a:t>
            </a:r>
            <a:r>
              <a:rPr lang="he-IL" sz="2000" b="1" dirty="0" smtClean="0"/>
              <a:t>טבלת פריים ארצית 34504</a:t>
            </a:r>
            <a:r>
              <a:rPr lang="he-IL" sz="2000" dirty="0" smtClean="0"/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כאשר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קרן חוב צריכה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להתנהל עפ"י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פריים ותוספת </a:t>
            </a:r>
            <a:endParaRPr lang="he-IL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אחוז ריבית ,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יש לפתוח את התיק בכלל החישוב הרצוי ולציין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טבלה 34504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(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שהערך המוזן בה הוא שיעור ריבית הפריים המפורסמת ע"י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בנק ישראל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)+ %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X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50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טבלאות ריבית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sz="2000" dirty="0" smtClean="0"/>
              <a:t>בפסקי דין ובהסכמים בהם מופיע כי סכום החוב יישא ריבית הנהוגה באחד הבנקים והזוכה אינו בנק יש להמיר את שיעור הריבית הנהוגה באותה טבלת בנק</a:t>
            </a:r>
          </a:p>
          <a:p>
            <a:pPr marL="0" indent="0">
              <a:buNone/>
            </a:pPr>
            <a:r>
              <a:rPr lang="he-IL" sz="2000" dirty="0" smtClean="0"/>
              <a:t>     לטבלת פריים 34504 בתוספת אחוז ריבית.</a:t>
            </a:r>
          </a:p>
          <a:p>
            <a:pPr marL="0" indent="0">
              <a:buNone/>
            </a:pPr>
            <a:endParaRPr lang="he-IL" sz="2000" dirty="0" smtClean="0"/>
          </a:p>
          <a:p>
            <a:endParaRPr lang="he-IL" sz="2000" dirty="0"/>
          </a:p>
          <a:p>
            <a:endParaRPr lang="he-IL" sz="2000" dirty="0" smtClean="0"/>
          </a:p>
          <a:p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</p:txBody>
      </p:sp>
      <p:sp>
        <p:nvSpPr>
          <p:cNvPr id="4" name="מלבן מעוגל 3"/>
          <p:cNvSpPr/>
          <p:nvPr/>
        </p:nvSpPr>
        <p:spPr>
          <a:xfrm>
            <a:off x="1979712" y="3284984"/>
            <a:ext cx="5112568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אין להשתמש בטבלאות השייכות לבנקים לזוכה שאינו בנק לדוג' כרטיסי אשראי, לאומי קארד </a:t>
            </a:r>
            <a:r>
              <a:rPr lang="he-IL" b="1" dirty="0" err="1" smtClean="0">
                <a:solidFill>
                  <a:srgbClr val="002060"/>
                </a:solidFill>
              </a:rPr>
              <a:t>וכו</a:t>
            </a:r>
            <a:r>
              <a:rPr lang="he-IL" dirty="0" smtClean="0">
                <a:solidFill>
                  <a:srgbClr val="002060"/>
                </a:solidFill>
              </a:rPr>
              <a:t>'.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0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תודה על ההקשבה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737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>סוגי תיקים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2400" dirty="0" smtClean="0"/>
          </a:p>
          <a:p>
            <a:r>
              <a:rPr lang="he-IL" sz="2400" b="1" dirty="0" smtClean="0"/>
              <a:t>סוגי התיקים שניתן להגיש באזור האישי :</a:t>
            </a:r>
          </a:p>
          <a:p>
            <a:pPr>
              <a:buFont typeface="Wingdings" pitchFamily="2" charset="2"/>
              <a:buChar char="ü"/>
            </a:pPr>
            <a:r>
              <a:rPr lang="he-IL" sz="2000" dirty="0" smtClean="0"/>
              <a:t>שטרות</a:t>
            </a:r>
          </a:p>
          <a:p>
            <a:pPr>
              <a:buFont typeface="Wingdings" pitchFamily="2" charset="2"/>
              <a:buChar char="ü"/>
            </a:pPr>
            <a:r>
              <a:rPr lang="he-IL" sz="2000" dirty="0" smtClean="0"/>
              <a:t>פסקי דין כספי</a:t>
            </a:r>
          </a:p>
          <a:p>
            <a:pPr>
              <a:buFont typeface="Wingdings" pitchFamily="2" charset="2"/>
              <a:buChar char="ü"/>
            </a:pPr>
            <a:r>
              <a:rPr lang="he-IL" sz="2000" dirty="0" smtClean="0"/>
              <a:t>פסק דין פינוי </a:t>
            </a:r>
          </a:p>
          <a:p>
            <a:pPr>
              <a:buFont typeface="Wingdings" pitchFamily="2" charset="2"/>
              <a:buChar char="ü"/>
            </a:pPr>
            <a:r>
              <a:rPr lang="he-IL" sz="2000" dirty="0" smtClean="0"/>
              <a:t>פסק דין צו עשה</a:t>
            </a:r>
          </a:p>
          <a:p>
            <a:pPr>
              <a:buFont typeface="Wingdings" pitchFamily="2" charset="2"/>
              <a:buChar char="ü"/>
            </a:pPr>
            <a:r>
              <a:rPr lang="he-IL" sz="2000" dirty="0" smtClean="0"/>
              <a:t>תביעה על סכום קצוב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027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תזרים פתיחת תיק </a:t>
            </a:r>
            <a:endParaRPr lang="he-I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20833" y="1995537"/>
            <a:ext cx="43204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4077405" y="2276872"/>
            <a:ext cx="1718904" cy="4320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 smtClean="0">
                <a:solidFill>
                  <a:srgbClr val="4F81BD">
                    <a:lumMod val="75000"/>
                  </a:srgbClr>
                </a:solidFill>
              </a:rPr>
              <a:t>קבלת מס' תיק</a:t>
            </a:r>
            <a:endParaRPr lang="he-IL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32518" y="2775942"/>
            <a:ext cx="40868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3276708" y="3064421"/>
            <a:ext cx="3286125" cy="504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 smtClean="0">
                <a:solidFill>
                  <a:srgbClr val="4F81BD">
                    <a:lumMod val="75000"/>
                  </a:srgbClr>
                </a:solidFill>
              </a:rPr>
              <a:t>אישור התיק ע"י מזכירות ההוצל"פ</a:t>
            </a:r>
            <a:endParaRPr lang="he-IL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4361906" y="3934986"/>
            <a:ext cx="1071562" cy="436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>
                <a:solidFill>
                  <a:srgbClr val="4F81BD">
                    <a:lumMod val="75000"/>
                  </a:srgbClr>
                </a:solidFill>
              </a:rPr>
              <a:t>תקין</a:t>
            </a:r>
          </a:p>
        </p:txBody>
      </p:sp>
      <p:sp>
        <p:nvSpPr>
          <p:cNvPr id="12" name="מלבן מעוגל 11"/>
          <p:cNvSpPr/>
          <p:nvPr/>
        </p:nvSpPr>
        <p:spPr bwMode="auto">
          <a:xfrm>
            <a:off x="3755480" y="4864646"/>
            <a:ext cx="1071562" cy="436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>
                <a:solidFill>
                  <a:srgbClr val="4F81BD">
                    <a:lumMod val="75000"/>
                  </a:srgbClr>
                </a:solidFill>
              </a:rPr>
              <a:t>לא</a:t>
            </a:r>
          </a:p>
        </p:txBody>
      </p:sp>
      <p:sp>
        <p:nvSpPr>
          <p:cNvPr id="13" name="מלבן מעוגל 12"/>
          <p:cNvSpPr/>
          <p:nvPr/>
        </p:nvSpPr>
        <p:spPr bwMode="auto">
          <a:xfrm>
            <a:off x="5051532" y="4860609"/>
            <a:ext cx="1071563" cy="436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>
                <a:solidFill>
                  <a:srgbClr val="4F81BD">
                    <a:lumMod val="75000"/>
                  </a:srgbClr>
                </a:solidFill>
              </a:rPr>
              <a:t>כן</a:t>
            </a:r>
          </a:p>
        </p:txBody>
      </p:sp>
      <p:sp>
        <p:nvSpPr>
          <p:cNvPr id="15" name="מלבן מעוגל 14"/>
          <p:cNvSpPr/>
          <p:nvPr/>
        </p:nvSpPr>
        <p:spPr bwMode="auto">
          <a:xfrm>
            <a:off x="1226098" y="4854063"/>
            <a:ext cx="1857375" cy="436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>
                <a:solidFill>
                  <a:srgbClr val="4F81BD">
                    <a:lumMod val="75000"/>
                  </a:srgbClr>
                </a:solidFill>
              </a:rPr>
              <a:t>הוחזר לב"כ לתיקון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7303">
            <a:off x="4778639" y="4406913"/>
            <a:ext cx="616427" cy="51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275">
            <a:off x="4360353" y="4436258"/>
            <a:ext cx="603845" cy="4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3127" y="5377730"/>
            <a:ext cx="40868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מלבן מעוגל 19"/>
          <p:cNvSpPr/>
          <p:nvPr/>
        </p:nvSpPr>
        <p:spPr bwMode="auto">
          <a:xfrm>
            <a:off x="6891602" y="5282560"/>
            <a:ext cx="1951037" cy="71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>
                <a:solidFill>
                  <a:srgbClr val="4F81BD">
                    <a:lumMod val="75000"/>
                  </a:srgbClr>
                </a:solidFill>
              </a:rPr>
              <a:t>תשלום </a:t>
            </a:r>
            <a:r>
              <a:rPr lang="he-IL" sz="1600" b="1" dirty="0" smtClean="0">
                <a:solidFill>
                  <a:srgbClr val="4F81BD">
                    <a:lumMod val="75000"/>
                  </a:srgbClr>
                </a:solidFill>
              </a:rPr>
              <a:t>אגרה מהרשאה לחיוב חשבון</a:t>
            </a:r>
            <a:endParaRPr lang="he-IL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7600" y="3618487"/>
            <a:ext cx="420174" cy="3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מחבר חץ ישר 21"/>
          <p:cNvCxnSpPr/>
          <p:nvPr/>
        </p:nvCxnSpPr>
        <p:spPr>
          <a:xfrm>
            <a:off x="6123095" y="5293254"/>
            <a:ext cx="714375" cy="2217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3131840" y="5060765"/>
            <a:ext cx="623640" cy="22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מעוגל 27"/>
          <p:cNvSpPr/>
          <p:nvPr/>
        </p:nvSpPr>
        <p:spPr bwMode="auto">
          <a:xfrm>
            <a:off x="1088779" y="5638160"/>
            <a:ext cx="1857375" cy="436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he-IL" sz="1600" b="1" dirty="0" smtClean="0">
                <a:solidFill>
                  <a:srgbClr val="4F81BD">
                    <a:lumMod val="75000"/>
                  </a:srgbClr>
                </a:solidFill>
              </a:rPr>
              <a:t>פתיחת תיק חדש</a:t>
            </a:r>
            <a:endParaRPr lang="he-IL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2" name="מציין מיקום תוכן 31"/>
          <p:cNvSpPr>
            <a:spLocks noGrp="1"/>
          </p:cNvSpPr>
          <p:nvPr>
            <p:ph idx="1"/>
          </p:nvPr>
        </p:nvSpPr>
        <p:spPr bwMode="auto">
          <a:xfrm>
            <a:off x="3635896" y="1429401"/>
            <a:ext cx="2736304" cy="460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ctr">
              <a:lnSpc>
                <a:spcPct val="150000"/>
              </a:lnSpc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20000"/>
              <a:buNone/>
              <a:defRPr/>
            </a:pPr>
            <a:r>
              <a:rPr lang="he-IL" sz="1600" b="1" dirty="0" smtClean="0">
                <a:solidFill>
                  <a:srgbClr val="4F81BD">
                    <a:lumMod val="75000"/>
                  </a:srgbClr>
                </a:solidFill>
              </a:rPr>
              <a:t>פתיחת תיק באזור האישי</a:t>
            </a:r>
            <a:endParaRPr lang="he-IL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33" y="2996951"/>
            <a:ext cx="817479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2" y="4672508"/>
            <a:ext cx="795591" cy="7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דגשים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lvl="0"/>
            <a:endParaRPr lang="he-IL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מילוי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כל השדות בבקשת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הביצוע.</a:t>
            </a:r>
          </a:p>
          <a:p>
            <a:pPr lvl="0"/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צרוף כל מסמכי החובה בהתאם לסוג התיק. </a:t>
            </a:r>
          </a:p>
          <a:p>
            <a:pPr lvl="0"/>
            <a:r>
              <a:rPr lang="he-IL" sz="2000" dirty="0" err="1" smtClean="0">
                <a:solidFill>
                  <a:srgbClr val="4F81BD">
                    <a:lumMod val="75000"/>
                  </a:srgbClr>
                </a:solidFill>
              </a:rPr>
              <a:t>יפוי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err="1" smtClean="0">
                <a:solidFill>
                  <a:srgbClr val="4F81BD">
                    <a:lumMod val="75000"/>
                  </a:srgbClr>
                </a:solidFill>
              </a:rPr>
              <a:t>כח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-חובה סעיף של הרשאה לגביית כספים כמופיע בתקנות ועדכני עד 3 שנים.</a:t>
            </a:r>
            <a:endParaRPr lang="he-IL" dirty="0" smtClean="0"/>
          </a:p>
          <a:p>
            <a:r>
              <a:rPr lang="he-IL" sz="2000" dirty="0" smtClean="0"/>
              <a:t>תיק שנדחה ע"י המזכירות, לא ניתן לתקן ולשדר באותו מספר אלא יש לשלוח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פתיחת תיק מחדש.</a:t>
            </a:r>
          </a:p>
          <a:p>
            <a:pPr lvl="0"/>
            <a:r>
              <a:rPr lang="he-IL" sz="2000" b="1" u="sng" dirty="0">
                <a:solidFill>
                  <a:srgbClr val="4F81BD">
                    <a:lumMod val="75000"/>
                  </a:srgbClr>
                </a:solidFill>
              </a:rPr>
              <a:t>חובה</a:t>
            </a:r>
            <a:r>
              <a:rPr lang="he-IL" sz="2000" u="sng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הרשאה לחיוב חשבון לצורך תשלום האגרה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  <a:endParaRPr lang="he-IL" sz="2000" dirty="0" smtClean="0"/>
          </a:p>
          <a:p>
            <a:r>
              <a:rPr lang="he-IL" sz="2000" dirty="0" smtClean="0"/>
              <a:t>קבלה ואזהרות למסירה אישית נשלחות בדואר לכתובת ב"כ הזוכה/ ת.ד הנמצאת בלשכה.</a:t>
            </a:r>
          </a:p>
          <a:p>
            <a:r>
              <a:rPr lang="he-IL" sz="2000" dirty="0" smtClean="0"/>
              <a:t>חייב נפטר- יש לפעול עפ"י תקנה 10א' התיק יפתח נגד הנפטר והיורשים יצורפו כמסייעים בתיק לצורך דיוור.</a:t>
            </a:r>
          </a:p>
          <a:p>
            <a:r>
              <a:rPr lang="he-IL" sz="2000" dirty="0" smtClean="0"/>
              <a:t>חייב </a:t>
            </a:r>
            <a:r>
              <a:rPr lang="he-IL" sz="2000" dirty="0" err="1" smtClean="0"/>
              <a:t>בפש"ר</a:t>
            </a:r>
            <a:r>
              <a:rPr lang="he-IL" sz="2000" dirty="0" smtClean="0"/>
              <a:t> – לא ניתן לפתוח נגד החייב תיק אלא בכפוף לאישור ביהמ"ש המחוזי.</a:t>
            </a:r>
          </a:p>
        </p:txBody>
      </p:sp>
    </p:spTree>
    <p:extLst>
      <p:ext uri="{BB962C8B-B14F-4D97-AF65-F5344CB8AC3E}">
        <p14:creationId xmlns:p14="http://schemas.microsoft.com/office/powerpoint/2010/main" val="42704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שטרות</a:t>
            </a:r>
            <a:endParaRPr lang="he-IL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76672"/>
            <a:ext cx="4680520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85D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2483768" y="548680"/>
            <a:ext cx="7200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627784" y="4149080"/>
            <a:ext cx="432048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הסבר מלבני מעוגל 9"/>
          <p:cNvSpPr/>
          <p:nvPr/>
        </p:nvSpPr>
        <p:spPr>
          <a:xfrm>
            <a:off x="179512" y="4490070"/>
            <a:ext cx="2479988" cy="739130"/>
          </a:xfrm>
          <a:prstGeom prst="wedgeRoundRectCallout">
            <a:avLst>
              <a:gd name="adj1" fmla="val 48595"/>
              <a:gd name="adj2" fmla="val -233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dirty="0" smtClean="0"/>
              <a:t>יש לציין את שם בימ"ש המוסמך לדון בהתנגדות באם תוגש והסיבה.</a:t>
            </a:r>
          </a:p>
        </p:txBody>
      </p:sp>
    </p:spTree>
    <p:extLst>
      <p:ext uri="{BB962C8B-B14F-4D97-AF65-F5344CB8AC3E}">
        <p14:creationId xmlns:p14="http://schemas.microsoft.com/office/powerpoint/2010/main" val="32313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sz="2400" dirty="0" smtClean="0"/>
              <a:t>שטרות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 smtClean="0"/>
              <a:t>צילום ברור של השיק משני הצדדים.</a:t>
            </a:r>
            <a:endParaRPr lang="he-IL" sz="2000" dirty="0"/>
          </a:p>
          <a:p>
            <a:r>
              <a:rPr lang="he-IL" sz="2000" dirty="0" smtClean="0"/>
              <a:t>כאשר דורשים לפתוח פחות מסכום השטר יש לציין זאת בבקשת הביצוע.</a:t>
            </a:r>
          </a:p>
          <a:p>
            <a:r>
              <a:rPr lang="he-IL" sz="2000" dirty="0" smtClean="0"/>
              <a:t>יש להקפיד על מילוי כל הסעיפים ב"עובדות המשמשות עילה לבקשה" </a:t>
            </a:r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920880" cy="28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שטרות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96544"/>
          </a:xfrm>
        </p:spPr>
        <p:txBody>
          <a:bodyPr/>
          <a:lstStyle/>
          <a:p>
            <a:pPr marL="0" indent="0">
              <a:buNone/>
            </a:pPr>
            <a:r>
              <a:rPr lang="he-IL" sz="2400" b="1" dirty="0"/>
              <a:t> </a:t>
            </a:r>
            <a:r>
              <a:rPr lang="he-IL" sz="2400" b="1" dirty="0" smtClean="0"/>
              <a:t>    דגשים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 כל שיק יוצג לפירעון בבנק לפני הגשתו לביצוע בהוצאה לפועל.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יש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להקפיד שעל גבי השיק תהא אינדיקציה לכך שהוא חולל, ע"י חותמת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בנק/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     חותמת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אלקטרונית שמציינת סיבת החזרה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. 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חשבון מוגבל - אין צורך בחילול השיק על ידי הבנק. יש לצרף לבקשת הביצוע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     אישור מאתר בנק ישראל כי החייב מוגבל ביום פתיחת התיק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  <a:endParaRPr lang="he-IL" sz="2000" dirty="0" smtClean="0">
              <a:solidFill>
                <a:srgbClr val="4F81BD">
                  <a:lumMod val="75000"/>
                </a:srgbClr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he-IL" sz="2000" b="1" dirty="0" smtClean="0">
                <a:solidFill>
                  <a:srgbClr val="4F81BD">
                    <a:lumMod val="75000"/>
                  </a:srgbClr>
                </a:solidFill>
              </a:rPr>
              <a:t>חשבון </a:t>
            </a:r>
            <a:r>
              <a:rPr lang="he-IL" sz="2000" b="1" dirty="0">
                <a:solidFill>
                  <a:srgbClr val="4F81BD">
                    <a:lumMod val="75000"/>
                  </a:srgbClr>
                </a:solidFill>
              </a:rPr>
              <a:t>משותף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- כאשר קיימת חתימה אחת על השטר עליו רשומים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מספר</a:t>
            </a: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בעלי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חשבון, הבקשה לביצוע תוגש נגד החתום על השטר בלבד. </a:t>
            </a:r>
            <a:endParaRPr lang="he-IL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indent="0">
              <a:buNone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כאשר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החתימה אינה ברורה יפתח התיק, עפ"י המצוין בבקשת הביצוע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ובלבד</a:t>
            </a:r>
          </a:p>
          <a:p>
            <a:pPr marL="0" indent="0">
              <a:buNone/>
            </a:pP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 שמדובר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באחד מבעלי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החשבון.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he-IL" sz="2000" b="1" dirty="0" smtClean="0">
                <a:solidFill>
                  <a:srgbClr val="4F81BD">
                    <a:lumMod val="75000"/>
                  </a:srgbClr>
                </a:solidFill>
              </a:rPr>
              <a:t>מספר שטר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-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כאשר מוגש לביצוע שטר חוב שאיננו ממוספר, יש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למלא</a:t>
            </a:r>
          </a:p>
          <a:p>
            <a:pPr marL="0" lvl="0" indent="0">
              <a:buNone/>
              <a:defRPr/>
            </a:pP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he-IL" sz="2000" dirty="0" smtClean="0">
                <a:solidFill>
                  <a:srgbClr val="4F81BD">
                    <a:lumMod val="75000"/>
                  </a:srgbClr>
                </a:solidFill>
              </a:rPr>
              <a:t>     בשדה </a:t>
            </a:r>
            <a:r>
              <a:rPr lang="he-IL" sz="2000" dirty="0">
                <a:solidFill>
                  <a:srgbClr val="4F81BD">
                    <a:lumMod val="75000"/>
                  </a:srgbClr>
                </a:solidFill>
              </a:rPr>
              <a:t>של מספר השטר  את המספר המזהה של החייב.</a:t>
            </a:r>
          </a:p>
          <a:p>
            <a:pPr marL="0" lvl="0" indent="0">
              <a:buNone/>
              <a:defRPr/>
            </a:pPr>
            <a:endParaRPr lang="he-IL" sz="2000" dirty="0">
              <a:solidFill>
                <a:srgbClr val="4F81BD">
                  <a:lumMod val="75000"/>
                </a:srgbClr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he-IL" sz="2000" dirty="0">
              <a:solidFill>
                <a:srgbClr val="4F81BD">
                  <a:lumMod val="75000"/>
                </a:srgbClr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he-IL" sz="2000" dirty="0" smtClean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שטרות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endParaRPr lang="he-IL" sz="2000" dirty="0"/>
          </a:p>
          <a:p>
            <a:pPr>
              <a:buFont typeface="Wingdings" pitchFamily="2" charset="2"/>
              <a:buChar char="Ø"/>
            </a:pPr>
            <a:r>
              <a:rPr lang="he-IL" sz="2000" dirty="0" smtClean="0"/>
              <a:t>שיק שעליו ציון "למוטב בלבד" כוחו יפה רק </a:t>
            </a:r>
            <a:r>
              <a:rPr lang="he-IL" sz="2000" dirty="0"/>
              <a:t>ב</a:t>
            </a:r>
            <a:r>
              <a:rPr lang="he-IL" sz="2000" dirty="0" smtClean="0"/>
              <a:t>ין הצדדים הישירים לו (צד ג' אינו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יכול לטעון להסבה או להמחאת זכות).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לא ניתן לפתוח תיק כאשר טרם הגיע מועד פירעונו של שיק, גם כאשר מדובר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בסדרה של שיקים שחלקם עבר זמן פירעונם והוגשו לבנק.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אם לא בוצעה מסירה של האזהרה ניתן להוסיף לתיק הקיים ע"י החלטת רשם.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תקנה 28 א' – זוכה המבקש להגיש מספר שטרות נגד אותו חייב- יגישם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במסגרת תיק אחד.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/>
              <a:t> </a:t>
            </a:r>
            <a:r>
              <a:rPr lang="he-IL" sz="2000" dirty="0" smtClean="0"/>
              <a:t>כאשר יש חוסר התאמה בין המילים לסכום בספרות- יש לפתוח את התיק לפי 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הסכום המופיע במילים.</a:t>
            </a:r>
          </a:p>
          <a:p>
            <a:pPr>
              <a:buFont typeface="Wingdings" pitchFamily="2" charset="2"/>
              <a:buChar char="Ø"/>
            </a:pPr>
            <a:r>
              <a:rPr lang="he-IL" sz="2000" dirty="0"/>
              <a:t> </a:t>
            </a:r>
            <a:r>
              <a:rPr lang="he-IL" sz="2000" b="1" dirty="0" smtClean="0"/>
              <a:t>כלל החישוב הוא כלל 12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שטר חוב בו מופיע ריבית הסכמית, יש למלא את כלל החישוב המתאים,</a:t>
            </a:r>
          </a:p>
          <a:p>
            <a:pPr marL="0" indent="0">
              <a:buNone/>
            </a:pPr>
            <a:r>
              <a:rPr lang="he-IL" sz="2000" dirty="0"/>
              <a:t> </a:t>
            </a:r>
            <a:r>
              <a:rPr lang="he-IL" sz="2000" dirty="0" smtClean="0"/>
              <a:t>     לא ניתן לפתוח ריבית העולה על 17% ללא החלטת רשם. </a:t>
            </a:r>
          </a:p>
        </p:txBody>
      </p:sp>
    </p:spTree>
    <p:extLst>
      <p:ext uri="{BB962C8B-B14F-4D97-AF65-F5344CB8AC3E}">
        <p14:creationId xmlns:p14="http://schemas.microsoft.com/office/powerpoint/2010/main" val="455439940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1687</Words>
  <Application>Microsoft Office PowerPoint</Application>
  <PresentationFormat>‫הצגה על המסך (4:3)</PresentationFormat>
  <Paragraphs>242</Paragraphs>
  <Slides>23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1_ערכת נושא Office</vt:lpstr>
      <vt:lpstr>ערכת נושא Office</vt:lpstr>
      <vt:lpstr> פתיחת תיקים בהוצאה לפועל</vt:lpstr>
      <vt:lpstr>שינוי ארגוני במדורי פתיחת תיקים</vt:lpstr>
      <vt:lpstr>סוגי תיקים</vt:lpstr>
      <vt:lpstr> תזרים פתיחת תיק </vt:lpstr>
      <vt:lpstr> דגשים</vt:lpstr>
      <vt:lpstr> שטרות</vt:lpstr>
      <vt:lpstr> שטרות</vt:lpstr>
      <vt:lpstr> שטרות</vt:lpstr>
      <vt:lpstr> שטרות</vt:lpstr>
      <vt:lpstr> פסק דין</vt:lpstr>
      <vt:lpstr> פסק דין</vt:lpstr>
      <vt:lpstr> פסק דין</vt:lpstr>
      <vt:lpstr> פסק דין</vt:lpstr>
      <vt:lpstr> פסק דין</vt:lpstr>
      <vt:lpstr> תביעה על סכום קצוב</vt:lpstr>
      <vt:lpstr> תביעה על סכום קצוב</vt:lpstr>
      <vt:lpstr> תביעה על סכום קצוב</vt:lpstr>
      <vt:lpstr> תביעה על סכום קצוב</vt:lpstr>
      <vt:lpstr> תביעה על סכום קצוב</vt:lpstr>
      <vt:lpstr> תביעה על סכום קצוב</vt:lpstr>
      <vt:lpstr> טבלאות ריבית</vt:lpstr>
      <vt:lpstr> טבלאות ריבית</vt:lpstr>
      <vt:lpstr>תודה על ההקשבה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סוגי תיקים</dc:title>
  <dc:creator>atia</dc:creator>
  <cp:lastModifiedBy>גאולה עטיה</cp:lastModifiedBy>
  <cp:revision>72</cp:revision>
  <cp:lastPrinted>2017-02-26T13:44:27Z</cp:lastPrinted>
  <dcterms:created xsi:type="dcterms:W3CDTF">2017-02-19T20:41:38Z</dcterms:created>
  <dcterms:modified xsi:type="dcterms:W3CDTF">2017-03-02T13:02:37Z</dcterms:modified>
</cp:coreProperties>
</file>