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Lst>
  <p:notesMasterIdLst>
    <p:notesMasterId r:id="rId33"/>
  </p:notesMasterIdLst>
  <p:sldIdLst>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17" autoAdjust="0"/>
    <p:restoredTop sz="94660"/>
  </p:normalViewPr>
  <p:slideViewPr>
    <p:cSldViewPr snapToGrid="0">
      <p:cViewPr>
        <p:scale>
          <a:sx n="92" d="100"/>
          <a:sy n="92" d="100"/>
        </p:scale>
        <p:origin x="-11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16DC318-FC05-4EF5-813D-7AC1CB40C60F}" type="datetimeFigureOut">
              <a:rPr lang="he-IL" smtClean="0"/>
              <a:t>י"ח/אדר ב/תשע"ו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DE9BE84-F49A-4D50-9DE5-2858A1553107}" type="slidenum">
              <a:rPr lang="he-IL" smtClean="0"/>
              <a:t>‹#›</a:t>
            </a:fld>
            <a:endParaRPr lang="he-IL"/>
          </a:p>
        </p:txBody>
      </p:sp>
    </p:spTree>
    <p:extLst>
      <p:ext uri="{BB962C8B-B14F-4D97-AF65-F5344CB8AC3E}">
        <p14:creationId xmlns:p14="http://schemas.microsoft.com/office/powerpoint/2010/main" val="292926062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991FCC65-1CCB-4E2E-95AC-6D35E182F65C}" type="slidenum">
              <a:rPr lang="he-IL" altLang="he-IL" sz="1200" smtClean="0">
                <a:solidFill>
                  <a:srgbClr val="000000"/>
                </a:solidFill>
                <a:latin typeface="Calibri" panose="020F0502020204030204" pitchFamily="34" charset="0"/>
              </a:rPr>
              <a:pPr/>
              <a:t>2</a:t>
            </a:fld>
            <a:endParaRPr lang="he-IL" altLang="he-IL" sz="1200" smtClean="0">
              <a:solidFill>
                <a:srgbClr val="000000"/>
              </a:solidFill>
              <a:latin typeface="Calibri" panose="020F0502020204030204" pitchFamily="34" charset="0"/>
            </a:endParaRPr>
          </a:p>
        </p:txBody>
      </p:sp>
      <p:sp>
        <p:nvSpPr>
          <p:cNvPr id="5" name="Rectangle 3"/>
          <p:cNvSpPr>
            <a:spLocks noGrp="1" noChangeArrowheads="1"/>
          </p:cNvSpPr>
          <p:nvPr>
            <p:ph type="body" idx="3"/>
          </p:nvPr>
        </p:nvSpPr>
        <p:spPr bwMode="auto">
          <a:xfrm>
            <a:off x="685800" y="4511675"/>
            <a:ext cx="5486400" cy="4381500"/>
          </a:xfrm>
          <a:prstGeom prst="rect">
            <a:avLst/>
          </a:prstGeom>
        </p:spPr>
        <p:txBody>
          <a:bodyPr/>
          <a:lstStyle/>
          <a:p>
            <a:pPr marL="174625" indent="-174625" defTabSz="587375" eaLnBrk="1" hangingPunct="1">
              <a:lnSpc>
                <a:spcPct val="150000"/>
              </a:lnSpc>
              <a:spcBef>
                <a:spcPct val="0"/>
              </a:spcBef>
              <a:buFont typeface="Wingdings" pitchFamily="2" charset="2"/>
              <a:buChar char="§"/>
              <a:defRPr/>
            </a:pPr>
            <a:endParaRPr lang="en-US" dirty="0" smtClean="0">
              <a:latin typeface="Arial" pitchFamily="34" charset="0"/>
              <a:cs typeface="Arial" pitchFamily="34" charset="0"/>
            </a:endParaRPr>
          </a:p>
          <a:p>
            <a:pPr marL="228600" indent="-228600" defTabSz="587375" eaLnBrk="1" hangingPunct="1">
              <a:lnSpc>
                <a:spcPct val="150000"/>
              </a:lnSpc>
              <a:spcBef>
                <a:spcPct val="0"/>
              </a:spcBef>
              <a:defRPr/>
            </a:pPr>
            <a:endParaRPr lang="he-IL" dirty="0" smtClean="0"/>
          </a:p>
        </p:txBody>
      </p:sp>
      <p:sp>
        <p:nvSpPr>
          <p:cNvPr id="13317" name="Line 4"/>
          <p:cNvSpPr>
            <a:spLocks noChangeShapeType="1"/>
          </p:cNvSpPr>
          <p:nvPr/>
        </p:nvSpPr>
        <p:spPr bwMode="auto">
          <a:xfrm flipH="1">
            <a:off x="758825" y="4357688"/>
            <a:ext cx="5280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he-IL" sz="2000">
              <a:solidFill>
                <a:prstClr val="black"/>
              </a:solidFill>
              <a:latin typeface="Arial" panose="020B0604020202020204" pitchFamily="34" charset="0"/>
            </a:endParaRPr>
          </a:p>
        </p:txBody>
      </p:sp>
    </p:spTree>
    <p:extLst>
      <p:ext uri="{BB962C8B-B14F-4D97-AF65-F5344CB8AC3E}">
        <p14:creationId xmlns:p14="http://schemas.microsoft.com/office/powerpoint/2010/main" val="143891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altLang="he-IL" smtClean="0"/>
              <a:t>דגשים:</a:t>
            </a:r>
          </a:p>
          <a:p>
            <a:pPr eaLnBrk="1" hangingPunct="1"/>
            <a:r>
              <a:rPr lang="he-IL" altLang="he-IL" smtClean="0"/>
              <a:t>בקיצור מועד הכוונה היא לקצר את ימי האזהרה בלבד</a:t>
            </a:r>
          </a:p>
          <a:p>
            <a:pPr eaLnBrk="1" hangingPunct="1"/>
            <a:r>
              <a:rPr lang="he-IL" altLang="he-IL" smtClean="0"/>
              <a:t>  סעיף 2 במקרה זה אין למסור את האזהרה +ההודעת הפינוי לזוכה במעמד פתיחת התיק .</a:t>
            </a:r>
          </a:p>
          <a:p>
            <a:pPr eaLnBrk="1" hangingPunct="1"/>
            <a:r>
              <a:rPr lang="he-IL" altLang="he-IL" smtClean="0"/>
              <a:t>האזהרה והודעת הפינוי יופקו כ"הוראה לביצוע הליך" וימסרו לביצוע בצירוף החלטת הרשם.</a:t>
            </a:r>
          </a:p>
          <a:p>
            <a:pPr eaLnBrk="1" hangingPunct="1"/>
            <a:r>
              <a:rPr lang="he-IL" altLang="he-IL" smtClean="0"/>
              <a:t>אחרי  שהודעת הפינוי+ האזהרה יוחזרו ללשכה הם ידווחו במערכת בהתאם ורק אח"כ יוגש סעד 24- פינוי.</a:t>
            </a:r>
            <a:endParaRPr lang="en-US" altLang="he-IL" smtClean="0"/>
          </a:p>
        </p:txBody>
      </p:sp>
    </p:spTree>
    <p:extLst>
      <p:ext uri="{BB962C8B-B14F-4D97-AF65-F5344CB8AC3E}">
        <p14:creationId xmlns:p14="http://schemas.microsoft.com/office/powerpoint/2010/main" val="1124832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23488126-0F8F-43B9-A61C-94C849C9B0CE}" type="slidenum">
              <a:rPr lang="he-IL" altLang="he-IL" sz="1200" smtClean="0">
                <a:solidFill>
                  <a:srgbClr val="000000"/>
                </a:solidFill>
                <a:latin typeface="Calibri" panose="020F0502020204030204" pitchFamily="34" charset="0"/>
              </a:rPr>
              <a:pPr/>
              <a:t>12</a:t>
            </a:fld>
            <a:endParaRPr lang="he-IL" altLang="he-IL" sz="1200" smtClean="0">
              <a:solidFill>
                <a:srgbClr val="000000"/>
              </a:solidFill>
              <a:latin typeface="Calibri" panose="020F0502020204030204" pitchFamily="34" charset="0"/>
            </a:endParaRPr>
          </a:p>
        </p:txBody>
      </p:sp>
      <p:sp>
        <p:nvSpPr>
          <p:cNvPr id="48132" name="Rectangle 3"/>
          <p:cNvSpPr>
            <a:spLocks noGrp="1" noChangeArrowheads="1"/>
          </p:cNvSpPr>
          <p:nvPr>
            <p:ph type="body" idx="3"/>
          </p:nvPr>
        </p:nvSpPr>
        <p:spPr bwMode="auto">
          <a:xfrm>
            <a:off x="685800" y="4511675"/>
            <a:ext cx="5486400" cy="4381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587375" eaLnBrk="1" hangingPunct="1">
              <a:lnSpc>
                <a:spcPct val="150000"/>
              </a:lnSpc>
              <a:spcBef>
                <a:spcPct val="0"/>
              </a:spcBef>
            </a:pPr>
            <a:endParaRPr lang="he-IL" altLang="he-IL" smtClean="0"/>
          </a:p>
        </p:txBody>
      </p:sp>
      <p:sp>
        <p:nvSpPr>
          <p:cNvPr id="48133" name="Line 4"/>
          <p:cNvSpPr>
            <a:spLocks noChangeShapeType="1"/>
          </p:cNvSpPr>
          <p:nvPr/>
        </p:nvSpPr>
        <p:spPr bwMode="auto">
          <a:xfrm flipH="1">
            <a:off x="758825" y="4357688"/>
            <a:ext cx="5280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he-IL" sz="2000">
              <a:solidFill>
                <a:prstClr val="black"/>
              </a:solidFill>
              <a:latin typeface="Arial" panose="020B0604020202020204" pitchFamily="34" charset="0"/>
            </a:endParaRPr>
          </a:p>
        </p:txBody>
      </p:sp>
    </p:spTree>
    <p:extLst>
      <p:ext uri="{BB962C8B-B14F-4D97-AF65-F5344CB8AC3E}">
        <p14:creationId xmlns:p14="http://schemas.microsoft.com/office/powerpoint/2010/main" val="445931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altLang="he-IL" smtClean="0"/>
              <a:t>יש להדביק האזהרה על דלת הנכס.</a:t>
            </a:r>
            <a:endParaRPr lang="en-US" altLang="he-IL" smtClean="0"/>
          </a:p>
        </p:txBody>
      </p:sp>
    </p:spTree>
    <p:extLst>
      <p:ext uri="{BB962C8B-B14F-4D97-AF65-F5344CB8AC3E}">
        <p14:creationId xmlns:p14="http://schemas.microsoft.com/office/powerpoint/2010/main" val="1342221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smtClean="0"/>
              <a:t>חייב שחזר לנכס</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AE7FEA82-BD63-4757-B3A4-161E8177B1B2}" type="slidenum">
              <a:rPr lang="he-IL" altLang="he-IL" sz="1200" smtClean="0">
                <a:solidFill>
                  <a:prstClr val="black"/>
                </a:solidFill>
                <a:latin typeface="Calibri" panose="020F0502020204030204" pitchFamily="34" charset="0"/>
              </a:rPr>
              <a:pPr/>
              <a:t>14</a:t>
            </a:fld>
            <a:endParaRPr lang="he-IL" altLang="he-IL" sz="120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2596656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e-IL" altLang="he-IL" smtClean="0"/>
              <a:t>מסירת האזהרה בשתי כתובות</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F43F75C2-BC75-40D8-B245-CEBFA93E772B}" type="slidenum">
              <a:rPr lang="he-IL" altLang="he-IL" sz="1200" smtClean="0">
                <a:solidFill>
                  <a:prstClr val="black"/>
                </a:solidFill>
                <a:latin typeface="Calibri" panose="020F0502020204030204" pitchFamily="34" charset="0"/>
              </a:rPr>
              <a:pPr/>
              <a:t>15</a:t>
            </a:fld>
            <a:endParaRPr lang="he-IL" altLang="he-IL" sz="1200"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306309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51A2C9C8-3D23-4B5D-AAB9-48242593674F}" type="slidenum">
              <a:rPr lang="he-IL" altLang="he-IL" sz="1200" smtClean="0">
                <a:solidFill>
                  <a:srgbClr val="000000"/>
                </a:solidFill>
                <a:latin typeface="Calibri" panose="020F0502020204030204" pitchFamily="34" charset="0"/>
              </a:rPr>
              <a:pPr/>
              <a:t>3</a:t>
            </a:fld>
            <a:endParaRPr lang="he-IL" altLang="he-IL" sz="1200" smtClean="0">
              <a:solidFill>
                <a:srgbClr val="000000"/>
              </a:solidFill>
              <a:latin typeface="Calibri" panose="020F0502020204030204" pitchFamily="34" charset="0"/>
            </a:endParaRPr>
          </a:p>
        </p:txBody>
      </p:sp>
      <p:sp>
        <p:nvSpPr>
          <p:cNvPr id="5" name="Rectangle 3"/>
          <p:cNvSpPr>
            <a:spLocks noGrp="1" noChangeArrowheads="1"/>
          </p:cNvSpPr>
          <p:nvPr>
            <p:ph type="body" idx="3"/>
          </p:nvPr>
        </p:nvSpPr>
        <p:spPr bwMode="auto">
          <a:xfrm>
            <a:off x="685800" y="4511675"/>
            <a:ext cx="5486400" cy="4381500"/>
          </a:xfrm>
          <a:prstGeom prst="rect">
            <a:avLst/>
          </a:prstGeom>
        </p:spPr>
        <p:txBody>
          <a:bodyPr/>
          <a:lstStyle/>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ללא המצאת הודעת פינוי</a:t>
            </a:r>
            <a:endParaRPr lang="en-US" dirty="0" smtClean="0">
              <a:latin typeface="Arial" pitchFamily="34" charset="0"/>
              <a:cs typeface="Arial" pitchFamily="34" charset="0"/>
            </a:endParaRPr>
          </a:p>
          <a:p>
            <a:pPr marL="228600" indent="-228600" defTabSz="587375" eaLnBrk="1" hangingPunct="1">
              <a:lnSpc>
                <a:spcPct val="150000"/>
              </a:lnSpc>
              <a:spcBef>
                <a:spcPct val="0"/>
              </a:spcBef>
              <a:defRPr/>
            </a:pPr>
            <a:endParaRPr lang="he-IL" dirty="0" smtClean="0"/>
          </a:p>
        </p:txBody>
      </p:sp>
      <p:sp>
        <p:nvSpPr>
          <p:cNvPr id="17413" name="Line 4"/>
          <p:cNvSpPr>
            <a:spLocks noChangeShapeType="1"/>
          </p:cNvSpPr>
          <p:nvPr/>
        </p:nvSpPr>
        <p:spPr bwMode="auto">
          <a:xfrm flipH="1">
            <a:off x="758825" y="4357688"/>
            <a:ext cx="5280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he-IL" sz="2000">
              <a:solidFill>
                <a:prstClr val="black"/>
              </a:solidFill>
              <a:latin typeface="Arial" panose="020B0604020202020204" pitchFamily="34" charset="0"/>
            </a:endParaRPr>
          </a:p>
        </p:txBody>
      </p:sp>
    </p:spTree>
    <p:extLst>
      <p:ext uri="{BB962C8B-B14F-4D97-AF65-F5344CB8AC3E}">
        <p14:creationId xmlns:p14="http://schemas.microsoft.com/office/powerpoint/2010/main" val="222219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e-IL" altLang="he-IL" smtClean="0"/>
              <a:t>קישור לטופס 209 בקשה לביצוע פס"ד לפינוי מושכר 36</a:t>
            </a:r>
          </a:p>
        </p:txBody>
      </p:sp>
    </p:spTree>
    <p:extLst>
      <p:ext uri="{BB962C8B-B14F-4D97-AF65-F5344CB8AC3E}">
        <p14:creationId xmlns:p14="http://schemas.microsoft.com/office/powerpoint/2010/main" val="2394741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F86C73A9-316B-4DBE-8D9F-561B5DBD6ADE}" type="slidenum">
              <a:rPr lang="he-IL" altLang="he-IL" sz="1200" smtClean="0">
                <a:solidFill>
                  <a:srgbClr val="000000"/>
                </a:solidFill>
                <a:latin typeface="Calibri" panose="020F0502020204030204" pitchFamily="34" charset="0"/>
              </a:rPr>
              <a:pPr/>
              <a:t>5</a:t>
            </a:fld>
            <a:endParaRPr lang="he-IL" altLang="he-IL" sz="1200" smtClean="0">
              <a:solidFill>
                <a:srgbClr val="000000"/>
              </a:solidFill>
              <a:latin typeface="Calibri" panose="020F0502020204030204" pitchFamily="34" charset="0"/>
            </a:endParaRPr>
          </a:p>
        </p:txBody>
      </p:sp>
      <p:sp>
        <p:nvSpPr>
          <p:cNvPr id="23556" name="Rectangle 3"/>
          <p:cNvSpPr>
            <a:spLocks noGrp="1" noChangeArrowheads="1"/>
          </p:cNvSpPr>
          <p:nvPr>
            <p:ph type="body" idx="3"/>
          </p:nvPr>
        </p:nvSpPr>
        <p:spPr bwMode="auto">
          <a:xfrm>
            <a:off x="685800" y="4511675"/>
            <a:ext cx="5486400" cy="4381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587375" eaLnBrk="1" hangingPunct="1">
              <a:lnSpc>
                <a:spcPct val="150000"/>
              </a:lnSpc>
              <a:spcBef>
                <a:spcPct val="0"/>
              </a:spcBef>
            </a:pPr>
            <a:endParaRPr lang="he-IL" altLang="he-IL" smtClean="0"/>
          </a:p>
        </p:txBody>
      </p:sp>
      <p:sp>
        <p:nvSpPr>
          <p:cNvPr id="23557" name="Line 4"/>
          <p:cNvSpPr>
            <a:spLocks noChangeShapeType="1"/>
          </p:cNvSpPr>
          <p:nvPr/>
        </p:nvSpPr>
        <p:spPr bwMode="auto">
          <a:xfrm flipH="1">
            <a:off x="758825" y="4357688"/>
            <a:ext cx="5280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he-IL" sz="2000">
              <a:solidFill>
                <a:prstClr val="black"/>
              </a:solidFill>
              <a:latin typeface="Arial" panose="020B0604020202020204" pitchFamily="34" charset="0"/>
            </a:endParaRPr>
          </a:p>
        </p:txBody>
      </p:sp>
    </p:spTree>
    <p:extLst>
      <p:ext uri="{BB962C8B-B14F-4D97-AF65-F5344CB8AC3E}">
        <p14:creationId xmlns:p14="http://schemas.microsoft.com/office/powerpoint/2010/main" val="73224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BD6711C5-4E7B-4CF6-B622-17589B4F3C26}" type="slidenum">
              <a:rPr lang="he-IL" altLang="he-IL" sz="1200" smtClean="0">
                <a:solidFill>
                  <a:srgbClr val="000000"/>
                </a:solidFill>
                <a:latin typeface="Calibri" panose="020F0502020204030204" pitchFamily="34" charset="0"/>
              </a:rPr>
              <a:pPr/>
              <a:t>6</a:t>
            </a:fld>
            <a:endParaRPr lang="he-IL" altLang="he-IL" sz="1200" smtClean="0">
              <a:solidFill>
                <a:srgbClr val="000000"/>
              </a:solidFill>
              <a:latin typeface="Calibri" panose="020F0502020204030204" pitchFamily="34" charset="0"/>
            </a:endParaRPr>
          </a:p>
        </p:txBody>
      </p:sp>
      <p:sp>
        <p:nvSpPr>
          <p:cNvPr id="25604" name="Rectangle 3"/>
          <p:cNvSpPr>
            <a:spLocks noGrp="1" noChangeArrowheads="1"/>
          </p:cNvSpPr>
          <p:nvPr>
            <p:ph type="body" idx="3"/>
          </p:nvPr>
        </p:nvSpPr>
        <p:spPr bwMode="auto">
          <a:xfrm>
            <a:off x="685800" y="4511675"/>
            <a:ext cx="5486400" cy="4381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587375" eaLnBrk="1" hangingPunct="1">
              <a:lnSpc>
                <a:spcPct val="150000"/>
              </a:lnSpc>
              <a:spcBef>
                <a:spcPct val="0"/>
              </a:spcBef>
            </a:pPr>
            <a:endParaRPr lang="he-IL" altLang="he-IL" smtClean="0"/>
          </a:p>
        </p:txBody>
      </p:sp>
      <p:sp>
        <p:nvSpPr>
          <p:cNvPr id="25605" name="Line 4"/>
          <p:cNvSpPr>
            <a:spLocks noChangeShapeType="1"/>
          </p:cNvSpPr>
          <p:nvPr/>
        </p:nvSpPr>
        <p:spPr bwMode="auto">
          <a:xfrm flipH="1">
            <a:off x="758825" y="4357688"/>
            <a:ext cx="5280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he-IL" sz="2000">
              <a:solidFill>
                <a:prstClr val="black"/>
              </a:solidFill>
              <a:latin typeface="Arial" panose="020B0604020202020204" pitchFamily="34" charset="0"/>
            </a:endParaRPr>
          </a:p>
        </p:txBody>
      </p:sp>
    </p:spTree>
    <p:extLst>
      <p:ext uri="{BB962C8B-B14F-4D97-AF65-F5344CB8AC3E}">
        <p14:creationId xmlns:p14="http://schemas.microsoft.com/office/powerpoint/2010/main" val="166939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ED0B9CD0-3AA4-4C19-ADD4-1E973BD907C1}" type="slidenum">
              <a:rPr lang="he-IL" altLang="he-IL" sz="1200" smtClean="0">
                <a:solidFill>
                  <a:srgbClr val="000000"/>
                </a:solidFill>
                <a:latin typeface="Calibri" panose="020F0502020204030204" pitchFamily="34" charset="0"/>
              </a:rPr>
              <a:pPr/>
              <a:t>7</a:t>
            </a:fld>
            <a:endParaRPr lang="he-IL" altLang="he-IL" sz="1200" smtClean="0">
              <a:solidFill>
                <a:srgbClr val="000000"/>
              </a:solidFill>
              <a:latin typeface="Calibri" panose="020F0502020204030204" pitchFamily="34" charset="0"/>
            </a:endParaRPr>
          </a:p>
        </p:txBody>
      </p:sp>
      <p:sp>
        <p:nvSpPr>
          <p:cNvPr id="27652" name="Rectangle 3"/>
          <p:cNvSpPr>
            <a:spLocks noGrp="1" noChangeArrowheads="1"/>
          </p:cNvSpPr>
          <p:nvPr>
            <p:ph type="body" idx="3"/>
          </p:nvPr>
        </p:nvSpPr>
        <p:spPr bwMode="auto">
          <a:xfrm>
            <a:off x="685800" y="4511675"/>
            <a:ext cx="5486400" cy="43815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defTabSz="587375" eaLnBrk="1" hangingPunct="1">
              <a:lnSpc>
                <a:spcPct val="150000"/>
              </a:lnSpc>
              <a:spcBef>
                <a:spcPct val="0"/>
              </a:spcBef>
            </a:pPr>
            <a:r>
              <a:rPr lang="he-IL" altLang="he-IL" smtClean="0"/>
              <a:t>חשוב לציין שבמרבית התיקים החייבים מתפנים בכוחות עצמם</a:t>
            </a:r>
          </a:p>
        </p:txBody>
      </p:sp>
      <p:sp>
        <p:nvSpPr>
          <p:cNvPr id="27653" name="Line 4"/>
          <p:cNvSpPr>
            <a:spLocks noChangeShapeType="1"/>
          </p:cNvSpPr>
          <p:nvPr/>
        </p:nvSpPr>
        <p:spPr bwMode="auto">
          <a:xfrm flipH="1">
            <a:off x="758825" y="4357688"/>
            <a:ext cx="5280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he-IL" sz="2000">
              <a:solidFill>
                <a:prstClr val="black"/>
              </a:solidFill>
              <a:latin typeface="Arial" panose="020B0604020202020204" pitchFamily="34" charset="0"/>
            </a:endParaRPr>
          </a:p>
        </p:txBody>
      </p:sp>
    </p:spTree>
    <p:extLst>
      <p:ext uri="{BB962C8B-B14F-4D97-AF65-F5344CB8AC3E}">
        <p14:creationId xmlns:p14="http://schemas.microsoft.com/office/powerpoint/2010/main" val="194042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0CC406EF-832F-40A4-802C-99AE8F8350E1}" type="slidenum">
              <a:rPr lang="he-IL" altLang="he-IL" sz="1200" smtClean="0">
                <a:solidFill>
                  <a:srgbClr val="000000"/>
                </a:solidFill>
                <a:latin typeface="Calibri" panose="020F0502020204030204" pitchFamily="34" charset="0"/>
              </a:rPr>
              <a:pPr/>
              <a:t>8</a:t>
            </a:fld>
            <a:endParaRPr lang="he-IL" altLang="he-IL" sz="1200" smtClean="0">
              <a:solidFill>
                <a:srgbClr val="000000"/>
              </a:solidFill>
              <a:latin typeface="Calibri" panose="020F0502020204030204" pitchFamily="34" charset="0"/>
            </a:endParaRPr>
          </a:p>
        </p:txBody>
      </p:sp>
      <p:sp>
        <p:nvSpPr>
          <p:cNvPr id="5" name="Rectangle 3"/>
          <p:cNvSpPr>
            <a:spLocks noGrp="1" noChangeArrowheads="1"/>
          </p:cNvSpPr>
          <p:nvPr>
            <p:ph type="body" idx="3"/>
          </p:nvPr>
        </p:nvSpPr>
        <p:spPr bwMode="auto">
          <a:xfrm>
            <a:off x="685800" y="4511675"/>
            <a:ext cx="5486400" cy="4381500"/>
          </a:xfrm>
          <a:prstGeom prst="rect">
            <a:avLst/>
          </a:prstGeom>
        </p:spPr>
        <p:txBody>
          <a:bodyPr/>
          <a:lstStyle/>
          <a:p>
            <a:pPr marL="228600" indent="-228600" defTabSz="587375" eaLnBrk="1" hangingPunct="1">
              <a:lnSpc>
                <a:spcPct val="150000"/>
              </a:lnSpc>
              <a:spcBef>
                <a:spcPct val="0"/>
              </a:spcBef>
              <a:defRPr/>
            </a:pPr>
            <a:r>
              <a:rPr lang="he-IL" b="1" dirty="0" smtClean="0">
                <a:solidFill>
                  <a:srgbClr val="FF9900"/>
                </a:solidFill>
                <a:latin typeface="Arial" pitchFamily="34" charset="0"/>
              </a:rPr>
              <a:t>מטרות הלמידה:</a:t>
            </a:r>
          </a:p>
          <a:p>
            <a:pPr marL="228600" indent="-228600" defTabSz="587375" eaLnBrk="1" hangingPunct="1">
              <a:lnSpc>
                <a:spcPct val="150000"/>
              </a:lnSpc>
              <a:spcBef>
                <a:spcPct val="0"/>
              </a:spcBef>
              <a:defRPr/>
            </a:pPr>
            <a:r>
              <a:rPr lang="he-IL" b="1" dirty="0" smtClean="0">
                <a:latin typeface="Arial" pitchFamily="34" charset="0"/>
              </a:rPr>
              <a:t>מטרת העל: </a:t>
            </a:r>
            <a:r>
              <a:rPr lang="he-IL" dirty="0" smtClean="0"/>
              <a:t>פקידי רשות האכיפה והגביה העוסקים בפתיחת תיקים יכירו לעומק את נוהל</a:t>
            </a:r>
          </a:p>
          <a:p>
            <a:pPr marL="228600" indent="-228600" defTabSz="587375" eaLnBrk="1" hangingPunct="1">
              <a:lnSpc>
                <a:spcPct val="150000"/>
              </a:lnSpc>
              <a:spcBef>
                <a:spcPct val="0"/>
              </a:spcBef>
              <a:defRPr/>
            </a:pPr>
            <a:r>
              <a:rPr lang="he-IL" dirty="0" smtClean="0"/>
              <a:t>העבודה עבור הודעת פינוי ופינוי.</a:t>
            </a:r>
            <a:endParaRPr lang="he-IL" u="sng" dirty="0" smtClean="0">
              <a:latin typeface="Arial" pitchFamily="34" charset="0"/>
            </a:endParaRPr>
          </a:p>
          <a:p>
            <a:pPr marL="228600" indent="-228600" defTabSz="587375" eaLnBrk="1" hangingPunct="1">
              <a:lnSpc>
                <a:spcPct val="150000"/>
              </a:lnSpc>
              <a:spcBef>
                <a:spcPct val="0"/>
              </a:spcBef>
              <a:defRPr/>
            </a:pPr>
            <a:r>
              <a:rPr lang="he-IL" b="1" dirty="0" smtClean="0">
                <a:latin typeface="Arial" pitchFamily="34" charset="0"/>
              </a:rPr>
              <a:t>מטרות ביניים</a:t>
            </a:r>
          </a:p>
          <a:p>
            <a:pPr marL="228600" indent="-228600" defTabSz="587375" eaLnBrk="1" hangingPunct="1">
              <a:lnSpc>
                <a:spcPct val="150000"/>
              </a:lnSpc>
              <a:spcBef>
                <a:spcPct val="0"/>
              </a:spcBef>
              <a:defRPr/>
            </a:pPr>
            <a:r>
              <a:rPr lang="he-IL" dirty="0" smtClean="0">
                <a:latin typeface="Arial" pitchFamily="34" charset="0"/>
              </a:rPr>
              <a:t>בסיום השיעור הלומדים:</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יכירו את החוק והתקנות בתהליך הודעת פינוי ופינוי.</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יכירו את תהליך קבלת הבקשה להודעת פינוי ותהליך הפינוי.</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יכירו את אופן יישום החלטות בביצוע הליכי הפינוי.</a:t>
            </a:r>
          </a:p>
          <a:p>
            <a:pPr marL="228600" indent="-228600" defTabSz="587375" eaLnBrk="1" hangingPunct="1">
              <a:lnSpc>
                <a:spcPct val="150000"/>
              </a:lnSpc>
              <a:spcBef>
                <a:spcPct val="0"/>
              </a:spcBef>
              <a:defRPr/>
            </a:pPr>
            <a:r>
              <a:rPr lang="he-IL" b="1" dirty="0" smtClean="0">
                <a:solidFill>
                  <a:srgbClr val="FF9900"/>
                </a:solidFill>
                <a:latin typeface="Arial" pitchFamily="34" charset="0"/>
              </a:rPr>
              <a:t>משך ההדרכה:  </a:t>
            </a:r>
            <a:r>
              <a:rPr lang="he-IL" dirty="0" smtClean="0">
                <a:latin typeface="Arial" pitchFamily="34" charset="0"/>
              </a:rPr>
              <a:t>120 דקות</a:t>
            </a:r>
          </a:p>
          <a:p>
            <a:pPr marL="228600" indent="-228600" defTabSz="587375" eaLnBrk="1" hangingPunct="1">
              <a:lnSpc>
                <a:spcPct val="150000"/>
              </a:lnSpc>
              <a:spcBef>
                <a:spcPct val="0"/>
              </a:spcBef>
              <a:defRPr/>
            </a:pPr>
            <a:r>
              <a:rPr lang="he-IL" b="1" dirty="0" smtClean="0">
                <a:solidFill>
                  <a:srgbClr val="FF9900"/>
                </a:solidFill>
                <a:latin typeface="Arial" pitchFamily="34" charset="0"/>
              </a:rPr>
              <a:t>אמצעים ועזרים להדרכה:</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מצגת "צו עשה'"</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מערך שיעור "צו עשה" (מסמך זה בגרסת 'עמוד הערות')</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דף עבודה-הודעת פינוי., דף עבודה- כיצד נפעל בתיק וקבצי מסמכים מצורפים.</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קלסר נהלים לכל הלומדים</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כיתה עם מחשב ומקרן</a:t>
            </a:r>
          </a:p>
          <a:p>
            <a:pPr marL="174625" indent="-174625" defTabSz="587375" eaLnBrk="1" hangingPunct="1">
              <a:lnSpc>
                <a:spcPct val="150000"/>
              </a:lnSpc>
              <a:spcBef>
                <a:spcPct val="0"/>
              </a:spcBef>
              <a:buFont typeface="Wingdings" pitchFamily="2" charset="2"/>
              <a:buChar char="§"/>
              <a:defRPr/>
            </a:pPr>
            <a:endParaRPr lang="en-US" dirty="0" smtClean="0">
              <a:latin typeface="Arial" pitchFamily="34" charset="0"/>
              <a:cs typeface="Arial" pitchFamily="34" charset="0"/>
            </a:endParaRPr>
          </a:p>
          <a:p>
            <a:pPr marL="228600" indent="-228600" defTabSz="587375" eaLnBrk="1" hangingPunct="1">
              <a:lnSpc>
                <a:spcPct val="150000"/>
              </a:lnSpc>
              <a:spcBef>
                <a:spcPct val="0"/>
              </a:spcBef>
              <a:defRPr/>
            </a:pPr>
            <a:endParaRPr lang="he-IL" dirty="0" smtClean="0"/>
          </a:p>
        </p:txBody>
      </p:sp>
      <p:sp>
        <p:nvSpPr>
          <p:cNvPr id="31749" name="Line 4"/>
          <p:cNvSpPr>
            <a:spLocks noChangeShapeType="1"/>
          </p:cNvSpPr>
          <p:nvPr/>
        </p:nvSpPr>
        <p:spPr bwMode="auto">
          <a:xfrm flipH="1">
            <a:off x="758825" y="4357688"/>
            <a:ext cx="5280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he-IL" sz="2000">
              <a:solidFill>
                <a:prstClr val="black"/>
              </a:solidFill>
              <a:latin typeface="Arial" panose="020B0604020202020204" pitchFamily="34" charset="0"/>
            </a:endParaRPr>
          </a:p>
        </p:txBody>
      </p:sp>
    </p:spTree>
    <p:extLst>
      <p:ext uri="{BB962C8B-B14F-4D97-AF65-F5344CB8AC3E}">
        <p14:creationId xmlns:p14="http://schemas.microsoft.com/office/powerpoint/2010/main" val="326417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6C9C990E-EE85-40A3-BED3-9243E4329749}" type="slidenum">
              <a:rPr lang="he-IL" altLang="he-IL" sz="1200" smtClean="0">
                <a:solidFill>
                  <a:srgbClr val="000000"/>
                </a:solidFill>
                <a:latin typeface="Calibri" panose="020F0502020204030204" pitchFamily="34" charset="0"/>
              </a:rPr>
              <a:pPr/>
              <a:t>9</a:t>
            </a:fld>
            <a:endParaRPr lang="he-IL" altLang="he-IL" sz="1200" smtClean="0">
              <a:solidFill>
                <a:srgbClr val="000000"/>
              </a:solidFill>
              <a:latin typeface="Calibri" panose="020F0502020204030204" pitchFamily="34" charset="0"/>
            </a:endParaRPr>
          </a:p>
        </p:txBody>
      </p:sp>
      <p:sp>
        <p:nvSpPr>
          <p:cNvPr id="5" name="Rectangle 3"/>
          <p:cNvSpPr>
            <a:spLocks noGrp="1" noChangeArrowheads="1"/>
          </p:cNvSpPr>
          <p:nvPr>
            <p:ph type="body" idx="3"/>
          </p:nvPr>
        </p:nvSpPr>
        <p:spPr bwMode="auto">
          <a:xfrm>
            <a:off x="685800" y="4511675"/>
            <a:ext cx="5486400" cy="4381500"/>
          </a:xfrm>
          <a:prstGeom prst="rect">
            <a:avLst/>
          </a:prstGeom>
        </p:spPr>
        <p:txBody>
          <a:bodyPr/>
          <a:lstStyle/>
          <a:p>
            <a:pPr marL="228600" indent="-228600" defTabSz="587375" eaLnBrk="1" hangingPunct="1">
              <a:lnSpc>
                <a:spcPct val="150000"/>
              </a:lnSpc>
              <a:spcBef>
                <a:spcPct val="0"/>
              </a:spcBef>
              <a:defRPr/>
            </a:pPr>
            <a:r>
              <a:rPr lang="he-IL" b="1" dirty="0" smtClean="0">
                <a:solidFill>
                  <a:srgbClr val="FF9900"/>
                </a:solidFill>
                <a:latin typeface="Arial" pitchFamily="34" charset="0"/>
              </a:rPr>
              <a:t>מטרות הלמידה:</a:t>
            </a:r>
          </a:p>
          <a:p>
            <a:pPr marL="228600" indent="-228600" defTabSz="587375" eaLnBrk="1" hangingPunct="1">
              <a:lnSpc>
                <a:spcPct val="150000"/>
              </a:lnSpc>
              <a:spcBef>
                <a:spcPct val="0"/>
              </a:spcBef>
              <a:defRPr/>
            </a:pPr>
            <a:r>
              <a:rPr lang="he-IL" b="1" dirty="0" smtClean="0">
                <a:latin typeface="Arial" pitchFamily="34" charset="0"/>
              </a:rPr>
              <a:t>מטרת העל: </a:t>
            </a:r>
            <a:r>
              <a:rPr lang="he-IL" dirty="0" smtClean="0"/>
              <a:t>פקידי רשות האכיפה והגביה העוסקים בפתיחת תיקים יכירו לעומק את נוהל</a:t>
            </a:r>
          </a:p>
          <a:p>
            <a:pPr marL="228600" indent="-228600" defTabSz="587375" eaLnBrk="1" hangingPunct="1">
              <a:lnSpc>
                <a:spcPct val="150000"/>
              </a:lnSpc>
              <a:spcBef>
                <a:spcPct val="0"/>
              </a:spcBef>
              <a:defRPr/>
            </a:pPr>
            <a:r>
              <a:rPr lang="he-IL" dirty="0" smtClean="0"/>
              <a:t>העבודה עבור הודעת פינוי ופינוי.</a:t>
            </a:r>
            <a:endParaRPr lang="he-IL" u="sng" dirty="0" smtClean="0">
              <a:latin typeface="Arial" pitchFamily="34" charset="0"/>
            </a:endParaRPr>
          </a:p>
          <a:p>
            <a:pPr marL="228600" indent="-228600" defTabSz="587375" eaLnBrk="1" hangingPunct="1">
              <a:lnSpc>
                <a:spcPct val="150000"/>
              </a:lnSpc>
              <a:spcBef>
                <a:spcPct val="0"/>
              </a:spcBef>
              <a:defRPr/>
            </a:pPr>
            <a:r>
              <a:rPr lang="he-IL" b="1" dirty="0" smtClean="0">
                <a:latin typeface="Arial" pitchFamily="34" charset="0"/>
              </a:rPr>
              <a:t>מטרות ביניים</a:t>
            </a:r>
          </a:p>
          <a:p>
            <a:pPr marL="228600" indent="-228600" defTabSz="587375" eaLnBrk="1" hangingPunct="1">
              <a:lnSpc>
                <a:spcPct val="150000"/>
              </a:lnSpc>
              <a:spcBef>
                <a:spcPct val="0"/>
              </a:spcBef>
              <a:defRPr/>
            </a:pPr>
            <a:r>
              <a:rPr lang="he-IL" dirty="0" smtClean="0">
                <a:latin typeface="Arial" pitchFamily="34" charset="0"/>
              </a:rPr>
              <a:t>בסיום השיעור הלומדים:</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יכירו את החוק והתקנות בתהליך הודעת פינוי ופינוי.</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יכירו את תהליך קבלת הבקשה להודעת פינוי ותהליך הפינוי.</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יכירו את אופן יישום החלטות בביצוע הליכי הפינוי.</a:t>
            </a:r>
          </a:p>
          <a:p>
            <a:pPr marL="228600" indent="-228600" defTabSz="587375" eaLnBrk="1" hangingPunct="1">
              <a:lnSpc>
                <a:spcPct val="150000"/>
              </a:lnSpc>
              <a:spcBef>
                <a:spcPct val="0"/>
              </a:spcBef>
              <a:defRPr/>
            </a:pPr>
            <a:r>
              <a:rPr lang="he-IL" b="1" dirty="0" smtClean="0">
                <a:solidFill>
                  <a:srgbClr val="FF9900"/>
                </a:solidFill>
                <a:latin typeface="Arial" pitchFamily="34" charset="0"/>
              </a:rPr>
              <a:t>משך ההדרכה:  </a:t>
            </a:r>
            <a:r>
              <a:rPr lang="he-IL" dirty="0" smtClean="0">
                <a:latin typeface="Arial" pitchFamily="34" charset="0"/>
              </a:rPr>
              <a:t>120 דקות</a:t>
            </a:r>
          </a:p>
          <a:p>
            <a:pPr marL="228600" indent="-228600" defTabSz="587375" eaLnBrk="1" hangingPunct="1">
              <a:lnSpc>
                <a:spcPct val="150000"/>
              </a:lnSpc>
              <a:spcBef>
                <a:spcPct val="0"/>
              </a:spcBef>
              <a:defRPr/>
            </a:pPr>
            <a:r>
              <a:rPr lang="he-IL" b="1" dirty="0" smtClean="0">
                <a:solidFill>
                  <a:srgbClr val="FF9900"/>
                </a:solidFill>
                <a:latin typeface="Arial" pitchFamily="34" charset="0"/>
              </a:rPr>
              <a:t>אמצעים ועזרים להדרכה:</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מצגת "צו עשה'"</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מערך שיעור "צו עשה" (מסמך זה בגרסת 'עמוד הערות')</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דף עבודה-הודעת פינוי., דף עבודה- כיצד נפעל בתיק וקבצי מסמכים מצורפים.</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קלסר נהלים לכל הלומדים</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כיתה עם מחשב ומקרן</a:t>
            </a:r>
          </a:p>
          <a:p>
            <a:pPr marL="174625" indent="-174625" defTabSz="587375" eaLnBrk="1" hangingPunct="1">
              <a:lnSpc>
                <a:spcPct val="150000"/>
              </a:lnSpc>
              <a:spcBef>
                <a:spcPct val="0"/>
              </a:spcBef>
              <a:buFont typeface="Wingdings" pitchFamily="2" charset="2"/>
              <a:buChar char="§"/>
              <a:defRPr/>
            </a:pPr>
            <a:endParaRPr lang="en-US" dirty="0" smtClean="0">
              <a:latin typeface="Arial" pitchFamily="34" charset="0"/>
              <a:cs typeface="Arial" pitchFamily="34" charset="0"/>
            </a:endParaRPr>
          </a:p>
          <a:p>
            <a:pPr marL="228600" indent="-228600" defTabSz="587375" eaLnBrk="1" hangingPunct="1">
              <a:lnSpc>
                <a:spcPct val="150000"/>
              </a:lnSpc>
              <a:spcBef>
                <a:spcPct val="0"/>
              </a:spcBef>
              <a:defRPr/>
            </a:pPr>
            <a:endParaRPr lang="he-IL" dirty="0" smtClean="0"/>
          </a:p>
        </p:txBody>
      </p:sp>
      <p:sp>
        <p:nvSpPr>
          <p:cNvPr id="35845" name="Line 4"/>
          <p:cNvSpPr>
            <a:spLocks noChangeShapeType="1"/>
          </p:cNvSpPr>
          <p:nvPr/>
        </p:nvSpPr>
        <p:spPr bwMode="auto">
          <a:xfrm flipH="1">
            <a:off x="758825" y="4357688"/>
            <a:ext cx="5280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he-IL" sz="2000">
              <a:solidFill>
                <a:prstClr val="black"/>
              </a:solidFill>
              <a:latin typeface="Arial" panose="020B0604020202020204" pitchFamily="34" charset="0"/>
            </a:endParaRPr>
          </a:p>
        </p:txBody>
      </p:sp>
    </p:spTree>
    <p:extLst>
      <p:ext uri="{BB962C8B-B14F-4D97-AF65-F5344CB8AC3E}">
        <p14:creationId xmlns:p14="http://schemas.microsoft.com/office/powerpoint/2010/main" val="1351174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B4B2D408-6A0F-4151-9656-4BD324871D32}" type="slidenum">
              <a:rPr lang="he-IL" altLang="he-IL" sz="1200" smtClean="0">
                <a:solidFill>
                  <a:srgbClr val="000000"/>
                </a:solidFill>
                <a:latin typeface="Calibri" panose="020F0502020204030204" pitchFamily="34" charset="0"/>
              </a:rPr>
              <a:pPr/>
              <a:t>10</a:t>
            </a:fld>
            <a:endParaRPr lang="he-IL" altLang="he-IL" sz="1200" smtClean="0">
              <a:solidFill>
                <a:srgbClr val="000000"/>
              </a:solidFill>
              <a:latin typeface="Calibri" panose="020F0502020204030204" pitchFamily="34" charset="0"/>
            </a:endParaRPr>
          </a:p>
        </p:txBody>
      </p:sp>
      <p:sp>
        <p:nvSpPr>
          <p:cNvPr id="5" name="Rectangle 3"/>
          <p:cNvSpPr>
            <a:spLocks noGrp="1" noChangeArrowheads="1"/>
          </p:cNvSpPr>
          <p:nvPr>
            <p:ph type="body" idx="3"/>
          </p:nvPr>
        </p:nvSpPr>
        <p:spPr bwMode="auto">
          <a:xfrm>
            <a:off x="685800" y="4511675"/>
            <a:ext cx="5486400" cy="4381500"/>
          </a:xfrm>
          <a:prstGeom prst="rect">
            <a:avLst/>
          </a:prstGeom>
        </p:spPr>
        <p:txBody>
          <a:bodyPr/>
          <a:lstStyle/>
          <a:p>
            <a:pPr marL="228600" indent="-228600" defTabSz="587375" eaLnBrk="1" hangingPunct="1">
              <a:lnSpc>
                <a:spcPct val="150000"/>
              </a:lnSpc>
              <a:spcBef>
                <a:spcPct val="0"/>
              </a:spcBef>
              <a:defRPr/>
            </a:pPr>
            <a:r>
              <a:rPr lang="he-IL" b="1" dirty="0" smtClean="0">
                <a:solidFill>
                  <a:srgbClr val="FF9900"/>
                </a:solidFill>
                <a:latin typeface="Arial" pitchFamily="34" charset="0"/>
              </a:rPr>
              <a:t>מטרות הלמידה:</a:t>
            </a:r>
          </a:p>
          <a:p>
            <a:pPr marL="228600" indent="-228600" defTabSz="587375" eaLnBrk="1" hangingPunct="1">
              <a:lnSpc>
                <a:spcPct val="150000"/>
              </a:lnSpc>
              <a:spcBef>
                <a:spcPct val="0"/>
              </a:spcBef>
              <a:defRPr/>
            </a:pPr>
            <a:r>
              <a:rPr lang="he-IL" b="1" dirty="0" smtClean="0">
                <a:latin typeface="Arial" pitchFamily="34" charset="0"/>
              </a:rPr>
              <a:t>מטרת העל: </a:t>
            </a:r>
            <a:r>
              <a:rPr lang="he-IL" dirty="0" smtClean="0"/>
              <a:t>פקידי רשות האכיפה והגביה העוסקים בפתיחת תיקים יכירו לעומק את נוהל</a:t>
            </a:r>
          </a:p>
          <a:p>
            <a:pPr marL="228600" indent="-228600" defTabSz="587375" eaLnBrk="1" hangingPunct="1">
              <a:lnSpc>
                <a:spcPct val="150000"/>
              </a:lnSpc>
              <a:spcBef>
                <a:spcPct val="0"/>
              </a:spcBef>
              <a:defRPr/>
            </a:pPr>
            <a:r>
              <a:rPr lang="he-IL" dirty="0" smtClean="0"/>
              <a:t>העבודה עבור הודעת פינוי ופינוי.</a:t>
            </a:r>
            <a:endParaRPr lang="he-IL" u="sng" dirty="0" smtClean="0">
              <a:latin typeface="Arial" pitchFamily="34" charset="0"/>
            </a:endParaRPr>
          </a:p>
          <a:p>
            <a:pPr marL="228600" indent="-228600" defTabSz="587375" eaLnBrk="1" hangingPunct="1">
              <a:lnSpc>
                <a:spcPct val="150000"/>
              </a:lnSpc>
              <a:spcBef>
                <a:spcPct val="0"/>
              </a:spcBef>
              <a:defRPr/>
            </a:pPr>
            <a:r>
              <a:rPr lang="he-IL" b="1" dirty="0" smtClean="0">
                <a:latin typeface="Arial" pitchFamily="34" charset="0"/>
              </a:rPr>
              <a:t>מטרות ביניים</a:t>
            </a:r>
          </a:p>
          <a:p>
            <a:pPr marL="228600" indent="-228600" defTabSz="587375" eaLnBrk="1" hangingPunct="1">
              <a:lnSpc>
                <a:spcPct val="150000"/>
              </a:lnSpc>
              <a:spcBef>
                <a:spcPct val="0"/>
              </a:spcBef>
              <a:defRPr/>
            </a:pPr>
            <a:r>
              <a:rPr lang="he-IL" dirty="0" smtClean="0">
                <a:latin typeface="Arial" pitchFamily="34" charset="0"/>
              </a:rPr>
              <a:t>בסיום השיעור הלומדים:</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יכירו את החוק והתקנות בתהליך הודעת פינוי ופינוי.</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יכירו את תהליך קבלת הבקשה להודעת פינוי ותהליך הפינוי.</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יכירו את אופן יישום החלטות בביצוע הליכי הפינוי.</a:t>
            </a:r>
          </a:p>
          <a:p>
            <a:pPr marL="228600" indent="-228600" defTabSz="587375" eaLnBrk="1" hangingPunct="1">
              <a:lnSpc>
                <a:spcPct val="150000"/>
              </a:lnSpc>
              <a:spcBef>
                <a:spcPct val="0"/>
              </a:spcBef>
              <a:defRPr/>
            </a:pPr>
            <a:r>
              <a:rPr lang="he-IL" b="1" dirty="0" smtClean="0">
                <a:solidFill>
                  <a:srgbClr val="FF9900"/>
                </a:solidFill>
                <a:latin typeface="Arial" pitchFamily="34" charset="0"/>
              </a:rPr>
              <a:t>משך ההדרכה:  </a:t>
            </a:r>
            <a:r>
              <a:rPr lang="he-IL" dirty="0" smtClean="0">
                <a:latin typeface="Arial" pitchFamily="34" charset="0"/>
              </a:rPr>
              <a:t>120 דקות</a:t>
            </a:r>
          </a:p>
          <a:p>
            <a:pPr marL="228600" indent="-228600" defTabSz="587375" eaLnBrk="1" hangingPunct="1">
              <a:lnSpc>
                <a:spcPct val="150000"/>
              </a:lnSpc>
              <a:spcBef>
                <a:spcPct val="0"/>
              </a:spcBef>
              <a:defRPr/>
            </a:pPr>
            <a:r>
              <a:rPr lang="he-IL" b="1" dirty="0" smtClean="0">
                <a:solidFill>
                  <a:srgbClr val="FF9900"/>
                </a:solidFill>
                <a:latin typeface="Arial" pitchFamily="34" charset="0"/>
              </a:rPr>
              <a:t>אמצעים ועזרים להדרכה:</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מצגת "צו עשה'"</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מערך שיעור "צו עשה" (מסמך זה בגרסת 'עמוד הערות')</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דף עבודה-הודעת פינוי., דף עבודה- כיצד נפעל בתיק וקבצי מסמכים מצורפים.</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קלסר נהלים לכל הלומדים</a:t>
            </a:r>
          </a:p>
          <a:p>
            <a:pPr marL="174625" indent="-174625" defTabSz="587375" eaLnBrk="1" hangingPunct="1">
              <a:lnSpc>
                <a:spcPct val="150000"/>
              </a:lnSpc>
              <a:spcBef>
                <a:spcPct val="0"/>
              </a:spcBef>
              <a:buFont typeface="Wingdings" pitchFamily="2" charset="2"/>
              <a:buChar char="§"/>
              <a:defRPr/>
            </a:pPr>
            <a:r>
              <a:rPr lang="he-IL" dirty="0" smtClean="0">
                <a:latin typeface="Arial" pitchFamily="34" charset="0"/>
              </a:rPr>
              <a:t>כיתה עם מחשב ומקרן</a:t>
            </a:r>
          </a:p>
          <a:p>
            <a:pPr marL="174625" indent="-174625" defTabSz="587375" eaLnBrk="1" hangingPunct="1">
              <a:lnSpc>
                <a:spcPct val="150000"/>
              </a:lnSpc>
              <a:spcBef>
                <a:spcPct val="0"/>
              </a:spcBef>
              <a:buFont typeface="Wingdings" pitchFamily="2" charset="2"/>
              <a:buChar char="§"/>
              <a:defRPr/>
            </a:pPr>
            <a:endParaRPr lang="en-US" dirty="0" smtClean="0">
              <a:latin typeface="Arial" pitchFamily="34" charset="0"/>
              <a:cs typeface="Arial" pitchFamily="34" charset="0"/>
            </a:endParaRPr>
          </a:p>
          <a:p>
            <a:pPr marL="228600" indent="-228600" defTabSz="587375" eaLnBrk="1" hangingPunct="1">
              <a:lnSpc>
                <a:spcPct val="150000"/>
              </a:lnSpc>
              <a:spcBef>
                <a:spcPct val="0"/>
              </a:spcBef>
              <a:defRPr/>
            </a:pPr>
            <a:endParaRPr lang="he-IL" dirty="0" smtClean="0"/>
          </a:p>
        </p:txBody>
      </p:sp>
      <p:sp>
        <p:nvSpPr>
          <p:cNvPr id="39941" name="Line 4"/>
          <p:cNvSpPr>
            <a:spLocks noChangeShapeType="1"/>
          </p:cNvSpPr>
          <p:nvPr/>
        </p:nvSpPr>
        <p:spPr bwMode="auto">
          <a:xfrm flipH="1">
            <a:off x="758825" y="4357688"/>
            <a:ext cx="5280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algn="l" rtl="0" eaLnBrk="0" fontAlgn="base" hangingPunct="0">
              <a:spcBef>
                <a:spcPct val="0"/>
              </a:spcBef>
              <a:spcAft>
                <a:spcPct val="0"/>
              </a:spcAft>
            </a:pPr>
            <a:endParaRPr lang="he-IL" sz="2000">
              <a:solidFill>
                <a:prstClr val="black"/>
              </a:solidFill>
              <a:latin typeface="Arial" panose="020B0604020202020204" pitchFamily="34" charset="0"/>
            </a:endParaRPr>
          </a:p>
        </p:txBody>
      </p:sp>
    </p:spTree>
    <p:extLst>
      <p:ext uri="{BB962C8B-B14F-4D97-AF65-F5344CB8AC3E}">
        <p14:creationId xmlns:p14="http://schemas.microsoft.com/office/powerpoint/2010/main" val="301098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89365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24103483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30267409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3366103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27921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33373388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3879694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33747622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36243061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19813577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25473408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9654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35645952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2888605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17976602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18334777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4065274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9420530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20945171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31378309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2255432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32525347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2389468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247922695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36438823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1015536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13211937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30535351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40485911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12973550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31195042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30075039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32595789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338069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5733825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35504733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38093414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31164884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8769641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15670140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175063663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15845998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11221977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7487539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1859937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36556043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7643136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22283069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1650229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29170667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6824835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22743159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34281939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18423386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28825188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485206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14024589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37749861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6617662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26962077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40972086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21324253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17126828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177319910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666181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4090682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147717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73697653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26972540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41312705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312654949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96867279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15247039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25714251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133665716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363339931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133420485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1737390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183886161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217436863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11583941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382143725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3377388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32044536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75210128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275891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4293425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131954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625307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1520643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652849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923910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2094316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2307414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3086225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3878337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3471614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211989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66750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32589462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50882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3859532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2600532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3335968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142293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3840048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816618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1468592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3562830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158903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2373429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3666913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314924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1989559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357427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2063305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3626659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34679563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35344265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2944479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233312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27206729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1315004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1399180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3797692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1695961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21977099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2120713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34358972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3707479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27782860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44112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36601987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14774088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30463300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3769913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4053422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29255346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3730395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16625207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8919727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13720562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66331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42194354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37644862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18332320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22639796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1512086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20563548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22694748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14603982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30170730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20797488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1353105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35128496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41488699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36459416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28555276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16963794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33132384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26342170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1361744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14768753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23767980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CC8EB63-FCCC-4843-88CE-18C959C2FC14}" type="slidenum">
              <a:rPr lang="he-IL" altLang="he-IL"/>
              <a:pPr>
                <a:defRPr/>
              </a:pPr>
              <a:t>‹#›</a:t>
            </a:fld>
            <a:endParaRPr lang="he-IL" altLang="he-IL"/>
          </a:p>
        </p:txBody>
      </p:sp>
    </p:spTree>
    <p:extLst>
      <p:ext uri="{BB962C8B-B14F-4D97-AF65-F5344CB8AC3E}">
        <p14:creationId xmlns:p14="http://schemas.microsoft.com/office/powerpoint/2010/main" val="354116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34071798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1F41BBCD-46E3-4378-98BC-1BC2DF5BFE29}" type="slidenum">
              <a:rPr lang="he-IL" altLang="he-IL"/>
              <a:pPr>
                <a:defRPr/>
              </a:pPr>
              <a:t>‹#›</a:t>
            </a:fld>
            <a:endParaRPr lang="he-IL" altLang="he-IL"/>
          </a:p>
        </p:txBody>
      </p:sp>
    </p:spTree>
    <p:extLst>
      <p:ext uri="{BB962C8B-B14F-4D97-AF65-F5344CB8AC3E}">
        <p14:creationId xmlns:p14="http://schemas.microsoft.com/office/powerpoint/2010/main" val="16562439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5B943164-D6F6-4D28-8552-B77A17AC0BCC}" type="slidenum">
              <a:rPr lang="he-IL" altLang="he-IL"/>
              <a:pPr>
                <a:defRPr/>
              </a:pPr>
              <a:t>‹#›</a:t>
            </a:fld>
            <a:endParaRPr lang="he-IL" altLang="he-IL"/>
          </a:p>
        </p:txBody>
      </p:sp>
    </p:spTree>
    <p:extLst>
      <p:ext uri="{BB962C8B-B14F-4D97-AF65-F5344CB8AC3E}">
        <p14:creationId xmlns:p14="http://schemas.microsoft.com/office/powerpoint/2010/main" val="720489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676F46FF-0612-4AE5-BEDA-C707316FF87C}" type="slidenum">
              <a:rPr lang="he-IL" altLang="he-IL"/>
              <a:pPr>
                <a:defRPr/>
              </a:pPr>
              <a:t>‹#›</a:t>
            </a:fld>
            <a:endParaRPr lang="he-IL" altLang="he-IL"/>
          </a:p>
        </p:txBody>
      </p:sp>
    </p:spTree>
    <p:extLst>
      <p:ext uri="{BB962C8B-B14F-4D97-AF65-F5344CB8AC3E}">
        <p14:creationId xmlns:p14="http://schemas.microsoft.com/office/powerpoint/2010/main" val="14651319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8" name="מציין מיקום של מספר שקופית 5"/>
          <p:cNvSpPr>
            <a:spLocks noGrp="1"/>
          </p:cNvSpPr>
          <p:nvPr>
            <p:ph type="sldNum" sz="quarter" idx="11"/>
          </p:nvPr>
        </p:nvSpPr>
        <p:spPr/>
        <p:txBody>
          <a:bodyPr/>
          <a:lstStyle>
            <a:lvl1pPr>
              <a:defRPr/>
            </a:lvl1pPr>
          </a:lstStyle>
          <a:p>
            <a:pPr>
              <a:defRPr/>
            </a:pPr>
            <a:fld id="{C6A0CC79-B270-426A-B009-3BF906A4BF0F}" type="slidenum">
              <a:rPr lang="he-IL" altLang="he-IL"/>
              <a:pPr>
                <a:defRPr/>
              </a:pPr>
              <a:t>‹#›</a:t>
            </a:fld>
            <a:endParaRPr lang="he-IL" altLang="he-IL"/>
          </a:p>
        </p:txBody>
      </p:sp>
    </p:spTree>
    <p:extLst>
      <p:ext uri="{BB962C8B-B14F-4D97-AF65-F5344CB8AC3E}">
        <p14:creationId xmlns:p14="http://schemas.microsoft.com/office/powerpoint/2010/main" val="34047301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4" name="מציין מיקום של מספר שקופית 5"/>
          <p:cNvSpPr>
            <a:spLocks noGrp="1"/>
          </p:cNvSpPr>
          <p:nvPr>
            <p:ph type="sldNum" sz="quarter" idx="11"/>
          </p:nvPr>
        </p:nvSpPr>
        <p:spPr/>
        <p:txBody>
          <a:bodyPr/>
          <a:lstStyle>
            <a:lvl1pPr>
              <a:defRPr/>
            </a:lvl1pPr>
          </a:lstStyle>
          <a:p>
            <a:pPr>
              <a:defRPr/>
            </a:pPr>
            <a:fld id="{8B06F9F9-A69E-4077-B228-A69C6304F04A}" type="slidenum">
              <a:rPr lang="he-IL" altLang="he-IL"/>
              <a:pPr>
                <a:defRPr/>
              </a:pPr>
              <a:t>‹#›</a:t>
            </a:fld>
            <a:endParaRPr lang="he-IL" altLang="he-IL"/>
          </a:p>
        </p:txBody>
      </p:sp>
    </p:spTree>
    <p:extLst>
      <p:ext uri="{BB962C8B-B14F-4D97-AF65-F5344CB8AC3E}">
        <p14:creationId xmlns:p14="http://schemas.microsoft.com/office/powerpoint/2010/main" val="33892945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3" name="מציין מיקום של מספר שקופית 5"/>
          <p:cNvSpPr>
            <a:spLocks noGrp="1"/>
          </p:cNvSpPr>
          <p:nvPr>
            <p:ph type="sldNum" sz="quarter" idx="11"/>
          </p:nvPr>
        </p:nvSpPr>
        <p:spPr/>
        <p:txBody>
          <a:bodyPr/>
          <a:lstStyle>
            <a:lvl1pPr>
              <a:defRPr/>
            </a:lvl1pPr>
          </a:lstStyle>
          <a:p>
            <a:pPr>
              <a:defRPr/>
            </a:pPr>
            <a:fld id="{D7C33BE6-90B9-45B7-8E75-8C832857CA1C}" type="slidenum">
              <a:rPr lang="he-IL" altLang="he-IL"/>
              <a:pPr>
                <a:defRPr/>
              </a:pPr>
              <a:t>‹#›</a:t>
            </a:fld>
            <a:endParaRPr lang="he-IL" altLang="he-IL"/>
          </a:p>
        </p:txBody>
      </p:sp>
    </p:spTree>
    <p:extLst>
      <p:ext uri="{BB962C8B-B14F-4D97-AF65-F5344CB8AC3E}">
        <p14:creationId xmlns:p14="http://schemas.microsoft.com/office/powerpoint/2010/main" val="40346385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3A597754-FD7B-481B-AE97-1FC35081A7AF}" type="slidenum">
              <a:rPr lang="he-IL" altLang="he-IL"/>
              <a:pPr>
                <a:defRPr/>
              </a:pPr>
              <a:t>‹#›</a:t>
            </a:fld>
            <a:endParaRPr lang="he-IL" altLang="he-IL"/>
          </a:p>
        </p:txBody>
      </p:sp>
    </p:spTree>
    <p:extLst>
      <p:ext uri="{BB962C8B-B14F-4D97-AF65-F5344CB8AC3E}">
        <p14:creationId xmlns:p14="http://schemas.microsoft.com/office/powerpoint/2010/main" val="23187702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11"/>
          </p:nvPr>
        </p:nvSpPr>
        <p:spPr/>
        <p:txBody>
          <a:bodyPr/>
          <a:lstStyle>
            <a:lvl1pPr>
              <a:defRPr/>
            </a:lvl1pPr>
          </a:lstStyle>
          <a:p>
            <a:pPr>
              <a:defRPr/>
            </a:pPr>
            <a:fld id="{D10CB426-233F-4D10-8E1E-BE5C0FE13AC5}" type="slidenum">
              <a:rPr lang="he-IL" altLang="he-IL"/>
              <a:pPr>
                <a:defRPr/>
              </a:pPr>
              <a:t>‹#›</a:t>
            </a:fld>
            <a:endParaRPr lang="he-IL" altLang="he-IL"/>
          </a:p>
        </p:txBody>
      </p:sp>
    </p:spTree>
    <p:extLst>
      <p:ext uri="{BB962C8B-B14F-4D97-AF65-F5344CB8AC3E}">
        <p14:creationId xmlns:p14="http://schemas.microsoft.com/office/powerpoint/2010/main" val="39213717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D5C4F3A2-8E5F-4FED-9B9D-68FDDAEA121F}" type="slidenum">
              <a:rPr lang="he-IL" altLang="he-IL"/>
              <a:pPr>
                <a:defRPr/>
              </a:pPr>
              <a:t>‹#›</a:t>
            </a:fld>
            <a:endParaRPr lang="he-IL" altLang="he-IL"/>
          </a:p>
        </p:txBody>
      </p:sp>
    </p:spTree>
    <p:extLst>
      <p:ext uri="{BB962C8B-B14F-4D97-AF65-F5344CB8AC3E}">
        <p14:creationId xmlns:p14="http://schemas.microsoft.com/office/powerpoint/2010/main" val="19702442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כותרת תחתונה 4"/>
          <p:cNvSpPr>
            <a:spLocks noGrp="1"/>
          </p:cNvSpPr>
          <p:nvPr>
            <p:ph type="ftr" sz="quarter" idx="10"/>
          </p:nvPr>
        </p:nvSpPr>
        <p:spPr/>
        <p:txBody>
          <a:bodyPr/>
          <a:lstStyle>
            <a:lvl1pPr>
              <a:defRPr/>
            </a:lvl1pPr>
          </a:lstStyle>
          <a:p>
            <a:pPr>
              <a:defRPr/>
            </a:pPr>
            <a:r>
              <a:rPr lang="he-IL">
                <a:solidFill>
                  <a:srgbClr val="000000">
                    <a:tint val="75000"/>
                  </a:srgbClr>
                </a:solidFill>
              </a:rPr>
              <a:t>קורס מומחה פתיחת תיקים</a:t>
            </a:r>
          </a:p>
        </p:txBody>
      </p:sp>
      <p:sp>
        <p:nvSpPr>
          <p:cNvPr id="5" name="מציין מיקום של מספר שקופית 5"/>
          <p:cNvSpPr>
            <a:spLocks noGrp="1"/>
          </p:cNvSpPr>
          <p:nvPr>
            <p:ph type="sldNum" sz="quarter" idx="11"/>
          </p:nvPr>
        </p:nvSpPr>
        <p:spPr/>
        <p:txBody>
          <a:bodyPr/>
          <a:lstStyle>
            <a:lvl1pPr>
              <a:defRPr/>
            </a:lvl1pPr>
          </a:lstStyle>
          <a:p>
            <a:pPr>
              <a:defRPr/>
            </a:pPr>
            <a:fld id="{F8D78B12-AA95-4D7F-975F-C03B70ACBB2B}" type="slidenum">
              <a:rPr lang="he-IL" altLang="he-IL"/>
              <a:pPr>
                <a:defRPr/>
              </a:pPr>
              <a:t>‹#›</a:t>
            </a:fld>
            <a:endParaRPr lang="he-IL" altLang="he-IL"/>
          </a:p>
        </p:txBody>
      </p:sp>
    </p:spTree>
    <p:extLst>
      <p:ext uri="{BB962C8B-B14F-4D97-AF65-F5344CB8AC3E}">
        <p14:creationId xmlns:p14="http://schemas.microsoft.com/office/powerpoint/2010/main" val="14793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594828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40192854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328247597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388439070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42335669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381512288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45955047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176469737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3997262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8236736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36482489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21628181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30383037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26126117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24418805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backlesen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4300"/>
            <a:ext cx="121920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מציין מיקום של כותרת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2" name="מציין מיקום טקסט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lnSpc>
                <a:spcPct val="100000"/>
              </a:lnSpc>
              <a:spcBef>
                <a:spcPts val="0"/>
              </a:spcBef>
              <a:spcAft>
                <a:spcPts val="0"/>
              </a:spcAft>
              <a:defRPr sz="1200" b="1">
                <a:solidFill>
                  <a:schemeClr val="tx1">
                    <a:tint val="75000"/>
                  </a:schemeClr>
                </a:solidFill>
                <a:latin typeface="+mn-lt"/>
                <a:cs typeface="+mn-cs"/>
              </a:defRPr>
            </a:lvl1pPr>
          </a:lstStyle>
          <a:p>
            <a:pPr>
              <a:defRPr/>
            </a:pPr>
            <a:r>
              <a:rPr lang="he-IL">
                <a:solidFill>
                  <a:srgbClr val="000000">
                    <a:tint val="75000"/>
                  </a:srgbClr>
                </a:solidFill>
              </a:rPr>
              <a:t>קורס מומחה פתיחת תיקים</a:t>
            </a: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rtl="1" eaLnBrk="1" hangingPunct="1">
              <a:defRPr sz="1200">
                <a:solidFill>
                  <a:srgbClr val="898989"/>
                </a:solidFill>
                <a:latin typeface="Calibri" panose="020F0502020204030204" pitchFamily="34" charset="0"/>
              </a:defRPr>
            </a:lvl1pPr>
          </a:lstStyle>
          <a:p>
            <a:pPr algn="l" fontAlgn="base">
              <a:spcBef>
                <a:spcPct val="0"/>
              </a:spcBef>
              <a:spcAft>
                <a:spcPct val="0"/>
              </a:spcAft>
              <a:defRPr/>
            </a:pPr>
            <a:fld id="{43A6B92C-5E57-4BF5-B7FA-8AD177F547C4}" type="slidenum">
              <a:rPr lang="he-IL" altLang="he-IL"/>
              <a:pPr algn="l" fontAlgn="base">
                <a:spcBef>
                  <a:spcPct val="0"/>
                </a:spcBef>
                <a:spcAft>
                  <a:spcPct val="0"/>
                </a:spcAft>
                <a:defRPr/>
              </a:pPr>
              <a:t>‹#›</a:t>
            </a:fld>
            <a:endParaRPr lang="he-IL" altLang="he-IL"/>
          </a:p>
        </p:txBody>
      </p:sp>
    </p:spTree>
    <p:extLst>
      <p:ext uri="{BB962C8B-B14F-4D97-AF65-F5344CB8AC3E}">
        <p14:creationId xmlns:p14="http://schemas.microsoft.com/office/powerpoint/2010/main" val="94076089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r" rtl="1" eaLnBrk="0" fontAlgn="base" hangingPunct="0">
        <a:spcBef>
          <a:spcPct val="0"/>
        </a:spcBef>
        <a:spcAft>
          <a:spcPct val="0"/>
        </a:spcAft>
        <a:defRPr sz="3000" b="1">
          <a:solidFill>
            <a:srgbClr val="376092"/>
          </a:solidFill>
          <a:latin typeface="+mj-lt"/>
          <a:ea typeface="+mj-ea"/>
          <a:cs typeface="+mj-cs"/>
        </a:defRPr>
      </a:lvl1pPr>
      <a:lvl2pPr algn="r" rtl="1" eaLnBrk="0" fontAlgn="base" hangingPunct="0">
        <a:spcBef>
          <a:spcPct val="0"/>
        </a:spcBef>
        <a:spcAft>
          <a:spcPct val="0"/>
        </a:spcAft>
        <a:defRPr sz="3000" b="1">
          <a:solidFill>
            <a:srgbClr val="376092"/>
          </a:solidFill>
          <a:latin typeface="Calibri" pitchFamily="34" charset="0"/>
          <a:cs typeface="Arial" pitchFamily="34" charset="0"/>
        </a:defRPr>
      </a:lvl2pPr>
      <a:lvl3pPr algn="r" rtl="1" eaLnBrk="0" fontAlgn="base" hangingPunct="0">
        <a:spcBef>
          <a:spcPct val="0"/>
        </a:spcBef>
        <a:spcAft>
          <a:spcPct val="0"/>
        </a:spcAft>
        <a:defRPr sz="3000" b="1">
          <a:solidFill>
            <a:srgbClr val="376092"/>
          </a:solidFill>
          <a:latin typeface="Calibri" pitchFamily="34" charset="0"/>
          <a:cs typeface="Arial" pitchFamily="34" charset="0"/>
        </a:defRPr>
      </a:lvl3pPr>
      <a:lvl4pPr algn="r" rtl="1" eaLnBrk="0" fontAlgn="base" hangingPunct="0">
        <a:spcBef>
          <a:spcPct val="0"/>
        </a:spcBef>
        <a:spcAft>
          <a:spcPct val="0"/>
        </a:spcAft>
        <a:defRPr sz="3000" b="1">
          <a:solidFill>
            <a:srgbClr val="376092"/>
          </a:solidFill>
          <a:latin typeface="Calibri" pitchFamily="34" charset="0"/>
          <a:cs typeface="Arial" pitchFamily="34" charset="0"/>
        </a:defRPr>
      </a:lvl4pPr>
      <a:lvl5pPr algn="r" rtl="1" eaLnBrk="0" fontAlgn="base" hangingPunct="0">
        <a:spcBef>
          <a:spcPct val="0"/>
        </a:spcBef>
        <a:spcAft>
          <a:spcPct val="0"/>
        </a:spcAft>
        <a:defRPr sz="3000" b="1">
          <a:solidFill>
            <a:srgbClr val="376092"/>
          </a:solidFill>
          <a:latin typeface="Calibri" pitchFamily="34" charset="0"/>
          <a:cs typeface="Arial" pitchFamily="34" charset="0"/>
        </a:defRPr>
      </a:lvl5pPr>
      <a:lvl6pPr marL="457200" algn="r" rtl="1" eaLnBrk="0" fontAlgn="base" hangingPunct="0">
        <a:spcBef>
          <a:spcPct val="0"/>
        </a:spcBef>
        <a:spcAft>
          <a:spcPct val="0"/>
        </a:spcAft>
        <a:defRPr sz="3000" b="1">
          <a:solidFill>
            <a:srgbClr val="376092"/>
          </a:solidFill>
          <a:latin typeface="Calibri" pitchFamily="34" charset="0"/>
          <a:cs typeface="Arial" pitchFamily="34" charset="0"/>
        </a:defRPr>
      </a:lvl6pPr>
      <a:lvl7pPr marL="914400" algn="r" rtl="1" eaLnBrk="0" fontAlgn="base" hangingPunct="0">
        <a:spcBef>
          <a:spcPct val="0"/>
        </a:spcBef>
        <a:spcAft>
          <a:spcPct val="0"/>
        </a:spcAft>
        <a:defRPr sz="3000" b="1">
          <a:solidFill>
            <a:srgbClr val="376092"/>
          </a:solidFill>
          <a:latin typeface="Calibri" pitchFamily="34" charset="0"/>
          <a:cs typeface="Arial" pitchFamily="34" charset="0"/>
        </a:defRPr>
      </a:lvl7pPr>
      <a:lvl8pPr marL="1371600" algn="r" rtl="1" eaLnBrk="0" fontAlgn="base" hangingPunct="0">
        <a:spcBef>
          <a:spcPct val="0"/>
        </a:spcBef>
        <a:spcAft>
          <a:spcPct val="0"/>
        </a:spcAft>
        <a:defRPr sz="3000" b="1">
          <a:solidFill>
            <a:srgbClr val="376092"/>
          </a:solidFill>
          <a:latin typeface="Calibri" pitchFamily="34" charset="0"/>
          <a:cs typeface="Arial" pitchFamily="34" charset="0"/>
        </a:defRPr>
      </a:lvl8pPr>
      <a:lvl9pPr marL="1828800" algn="r" rtl="1" eaLnBrk="0" fontAlgn="base" hangingPunct="0">
        <a:spcBef>
          <a:spcPct val="0"/>
        </a:spcBef>
        <a:spcAft>
          <a:spcPct val="0"/>
        </a:spcAft>
        <a:defRPr sz="3000" b="1">
          <a:solidFill>
            <a:srgbClr val="376092"/>
          </a:solidFill>
          <a:latin typeface="Calibri" pitchFamily="34" charset="0"/>
          <a:cs typeface="Arial" pitchFamily="34" charset="0"/>
        </a:defRPr>
      </a:lvl9pPr>
    </p:titleStyle>
    <p:bodyStyle>
      <a:lvl1pPr marL="342900" indent="-342900" algn="r" rtl="1" eaLnBrk="0" fontAlgn="base" hangingPunct="0">
        <a:spcBef>
          <a:spcPct val="20000"/>
        </a:spcBef>
        <a:spcAft>
          <a:spcPct val="0"/>
        </a:spcAft>
        <a:buClr>
          <a:srgbClr val="376092"/>
        </a:buClr>
        <a:buSzPct val="120000"/>
        <a:buFont typeface="Wingdings" panose="05000000000000000000" pitchFamily="2" charset="2"/>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lr>
          <a:srgbClr val="558ED5"/>
        </a:buClr>
        <a:buFont typeface="Wingdings" panose="05000000000000000000"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Font typeface="Arial" panose="020B0604020202020204" pitchFamily="34" charset="0"/>
        <a:buChar char="•"/>
        <a:defRPr sz="2400">
          <a:solidFill>
            <a:schemeClr val="tx1"/>
          </a:solidFill>
          <a:latin typeface="+mn-lt"/>
          <a:cs typeface="+mn-cs"/>
        </a:defRPr>
      </a:lvl3pPr>
      <a:lvl4pPr marL="1600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4pPr>
      <a:lvl5pPr marL="20574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5146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6pPr>
      <a:lvl7pPr marL="29718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7pPr>
      <a:lvl8pPr marL="34290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8pPr>
      <a:lvl9pPr marL="3886200" indent="-228600" algn="r" rtl="1" eaLnBrk="0" fontAlgn="base" hangingPunct="0">
        <a:spcBef>
          <a:spcPct val="20000"/>
        </a:spcBef>
        <a:spcAft>
          <a:spcPct val="0"/>
        </a:spcAft>
        <a:buFont typeface="Arial" pitchFamily="34" charset="0"/>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C:\Documents and Settings\S\My Documents\My Pictures\Microsoft Clip Organizer\0043487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562101"/>
            <a:ext cx="792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p:cNvSpPr>
          <p:nvPr>
            <p:ph type="title" idx="4294967295"/>
          </p:nvPr>
        </p:nvSpPr>
        <p:spPr>
          <a:xfrm>
            <a:off x="2063750" y="0"/>
            <a:ext cx="8229600" cy="1143000"/>
          </a:xfrm>
        </p:spPr>
        <p:txBody>
          <a:bodyPr/>
          <a:lstStyle/>
          <a:p>
            <a:r>
              <a:rPr lang="he-IL" altLang="he-IL" smtClean="0"/>
              <a:t>מועד פתיחת תיק פינוי מושכר</a:t>
            </a:r>
            <a:endParaRPr lang="en-US" altLang="he-IL" smtClean="0"/>
          </a:p>
        </p:txBody>
      </p:sp>
      <p:sp>
        <p:nvSpPr>
          <p:cNvPr id="12" name="מלבן מעוגל 11"/>
          <p:cNvSpPr/>
          <p:nvPr/>
        </p:nvSpPr>
        <p:spPr bwMode="auto">
          <a:xfrm>
            <a:off x="3216275" y="1427163"/>
            <a:ext cx="6191250" cy="792162"/>
          </a:xfrm>
          <a:prstGeom prst="roundRect">
            <a:avLst>
              <a:gd name="adj" fmla="val 12071"/>
            </a:avLst>
          </a:prstGeom>
          <a:ln/>
        </p:spPr>
        <p:style>
          <a:lnRef idx="2">
            <a:schemeClr val="accent5"/>
          </a:lnRef>
          <a:fillRef idx="1">
            <a:schemeClr val="lt1"/>
          </a:fillRef>
          <a:effectRef idx="0">
            <a:schemeClr val="accent5"/>
          </a:effectRef>
          <a:fontRef idx="minor">
            <a:schemeClr val="dk1"/>
          </a:fontRef>
        </p:style>
        <p:txBody>
          <a:bodyPr anchor="ctr"/>
          <a:lstStyle/>
          <a:p>
            <a:pPr marL="812800" fontAlgn="base">
              <a:lnSpc>
                <a:spcPct val="150000"/>
              </a:lnSpc>
              <a:spcBef>
                <a:spcPct val="50000"/>
              </a:spcBef>
              <a:spcAft>
                <a:spcPct val="0"/>
              </a:spcAft>
              <a:tabLst>
                <a:tab pos="812800" algn="l"/>
              </a:tabLst>
              <a:defRPr/>
            </a:pPr>
            <a:r>
              <a:rPr lang="he-IL" sz="2000" b="1" dirty="0">
                <a:solidFill>
                  <a:srgbClr val="77933C"/>
                </a:solidFill>
                <a:latin typeface="Arial" charset="0"/>
              </a:rPr>
              <a:t>מתי ניתן לפתוח תיק לפינוי מושכר?</a:t>
            </a:r>
          </a:p>
        </p:txBody>
      </p:sp>
      <p:pic>
        <p:nvPicPr>
          <p:cNvPr id="363528" name="Picture 8"/>
          <p:cNvPicPr>
            <a:picLocks noChangeAspect="1" noChangeArrowheads="1"/>
          </p:cNvPicPr>
          <p:nvPr/>
        </p:nvPicPr>
        <p:blipFill>
          <a:blip r:embed="rId3"/>
          <a:srcRect/>
          <a:stretch>
            <a:fillRect/>
          </a:stretch>
        </p:blipFill>
        <p:spPr bwMode="auto">
          <a:xfrm>
            <a:off x="2838451" y="2387601"/>
            <a:ext cx="6945313" cy="1077913"/>
          </a:xfrm>
          <a:prstGeom prst="rect">
            <a:avLst/>
          </a:prstGeom>
          <a:ln>
            <a:noFill/>
          </a:ln>
          <a:effectLst>
            <a:outerShdw blurRad="292100" dist="139700" dir="2700000" algn="tl" rotWithShape="0">
              <a:srgbClr val="333333">
                <a:alpha val="65000"/>
              </a:srgbClr>
            </a:outerShdw>
          </a:effectLst>
        </p:spPr>
      </p:pic>
      <p:pic>
        <p:nvPicPr>
          <p:cNvPr id="7" name="Picture 9"/>
          <p:cNvPicPr>
            <a:picLocks noChangeAspect="1" noChangeArrowheads="1"/>
          </p:cNvPicPr>
          <p:nvPr/>
        </p:nvPicPr>
        <p:blipFill>
          <a:blip r:embed="rId4"/>
          <a:srcRect/>
          <a:stretch>
            <a:fillRect/>
          </a:stretch>
        </p:blipFill>
        <p:spPr bwMode="auto">
          <a:xfrm>
            <a:off x="2838451" y="3635375"/>
            <a:ext cx="6964363" cy="698500"/>
          </a:xfrm>
          <a:prstGeom prst="rect">
            <a:avLst/>
          </a:prstGeom>
          <a:ln>
            <a:noFill/>
          </a:ln>
          <a:effectLst>
            <a:outerShdw blurRad="292100" dist="139700" dir="2700000" algn="tl" rotWithShape="0">
              <a:srgbClr val="333333">
                <a:alpha val="65000"/>
              </a:srgbClr>
            </a:outerShdw>
          </a:effectLst>
        </p:spPr>
      </p:pic>
      <p:sp>
        <p:nvSpPr>
          <p:cNvPr id="8" name="Rectangle 1"/>
          <p:cNvSpPr>
            <a:spLocks noChangeArrowheads="1"/>
          </p:cNvSpPr>
          <p:nvPr/>
        </p:nvSpPr>
        <p:spPr bwMode="auto">
          <a:xfrm>
            <a:off x="2838648" y="4503339"/>
            <a:ext cx="6945313" cy="134361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he-IL" altLang="he-IL" b="1" dirty="0">
                <a:solidFill>
                  <a:srgbClr val="000000"/>
                </a:solidFill>
                <a:latin typeface="David" panose="020E0502060401010101" pitchFamily="34" charset="-79"/>
                <a:cs typeface="David" panose="020E0502060401010101" pitchFamily="34" charset="-79"/>
              </a:rPr>
              <a:t>6(ג1) על אף האמור בסעיף קטן (ב), רשאי זוכה להגיש בקשה לביצוע פסק דין לפינוי מושכר לאחר שחלפו 15 ימים מיום מתן פסק הדין או מיום המצאתו של פסק דין לחייב כאמור באותו סעיף קטן, ובלבד שאם נקבע בפסק הדין מועד לביצועו – חלף אותו מועד.</a:t>
            </a:r>
          </a:p>
        </p:txBody>
      </p:sp>
    </p:spTree>
    <p:extLst>
      <p:ext uri="{BB962C8B-B14F-4D97-AF65-F5344CB8AC3E}">
        <p14:creationId xmlns:p14="http://schemas.microsoft.com/office/powerpoint/2010/main" val="3220442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user\Downloads\New Doc 67_9.jpg"/>
          <p:cNvPicPr>
            <a:picLocks noChangeAspect="1" noChangeArrowheads="1"/>
          </p:cNvPicPr>
          <p:nvPr/>
        </p:nvPicPr>
        <p:blipFill>
          <a:blip r:embed="rId3"/>
          <a:srcRect/>
          <a:stretch>
            <a:fillRect/>
          </a:stretch>
        </p:blipFill>
        <p:spPr bwMode="auto">
          <a:xfrm>
            <a:off x="3557589" y="0"/>
            <a:ext cx="4770437"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txBox="1">
            <a:spLocks/>
          </p:cNvSpPr>
          <p:nvPr/>
        </p:nvSpPr>
        <p:spPr bwMode="auto">
          <a:xfrm>
            <a:off x="2351088" y="333376"/>
            <a:ext cx="82296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buClrTx/>
              <a:buSzTx/>
              <a:buFontTx/>
              <a:buNone/>
            </a:pPr>
            <a:r>
              <a:rPr lang="he-IL" altLang="he-IL" sz="3000" b="1">
                <a:solidFill>
                  <a:srgbClr val="376092"/>
                </a:solidFill>
              </a:rPr>
              <a:t>בקשה לפינוי</a:t>
            </a:r>
          </a:p>
          <a:p>
            <a:pPr eaLnBrk="0" fontAlgn="base" hangingPunct="0">
              <a:spcBef>
                <a:spcPct val="0"/>
              </a:spcBef>
              <a:spcAft>
                <a:spcPct val="0"/>
              </a:spcAft>
              <a:buClrTx/>
              <a:buSzTx/>
              <a:buFontTx/>
              <a:buNone/>
            </a:pPr>
            <a:r>
              <a:rPr lang="he-IL" altLang="he-IL" sz="3000" b="1">
                <a:solidFill>
                  <a:srgbClr val="376092"/>
                </a:solidFill>
              </a:rPr>
              <a:t> בסעד 988</a:t>
            </a:r>
            <a:endParaRPr lang="en-US" altLang="he-IL" sz="3000" b="1">
              <a:solidFill>
                <a:srgbClr val="376092"/>
              </a:solidFill>
            </a:endParaRPr>
          </a:p>
        </p:txBody>
      </p:sp>
    </p:spTree>
    <p:extLst>
      <p:ext uri="{BB962C8B-B14F-4D97-AF65-F5344CB8AC3E}">
        <p14:creationId xmlns:p14="http://schemas.microsoft.com/office/powerpoint/2010/main" val="19092913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p:txBody>
          <a:bodyPr/>
          <a:lstStyle/>
          <a:p>
            <a:r>
              <a:rPr lang="he-IL" altLang="he-IL" smtClean="0"/>
              <a:t>בקשה להארכת מועד לביצוע הפינוי</a:t>
            </a:r>
            <a:endParaRPr lang="en-US" altLang="he-IL" smtClean="0"/>
          </a:p>
        </p:txBody>
      </p:sp>
      <p:sp>
        <p:nvSpPr>
          <p:cNvPr id="38915" name="Rectangle 3"/>
          <p:cNvSpPr>
            <a:spLocks noGrp="1"/>
          </p:cNvSpPr>
          <p:nvPr>
            <p:ph type="body" idx="4294967295"/>
          </p:nvPr>
        </p:nvSpPr>
        <p:spPr>
          <a:xfrm>
            <a:off x="2705101" y="881063"/>
            <a:ext cx="7705725" cy="2087562"/>
          </a:xfrm>
        </p:spPr>
        <p:txBody>
          <a:bodyPr/>
          <a:lstStyle/>
          <a:p>
            <a:pPr marL="0" indent="0">
              <a:lnSpc>
                <a:spcPct val="150000"/>
              </a:lnSpc>
              <a:spcBef>
                <a:spcPct val="0"/>
              </a:spcBef>
              <a:buNone/>
              <a:defRPr/>
            </a:pPr>
            <a:endParaRPr lang="he-IL" altLang="he-IL" sz="2800" b="1" dirty="0">
              <a:solidFill>
                <a:schemeClr val="tx2"/>
              </a:solidFill>
              <a:latin typeface="David" panose="020E0502060401010101" pitchFamily="34" charset="-79"/>
              <a:cs typeface="David" panose="020E0502060401010101" pitchFamily="34" charset="-79"/>
            </a:endParaRPr>
          </a:p>
          <a:p>
            <a:pPr>
              <a:lnSpc>
                <a:spcPct val="150000"/>
              </a:lnSpc>
              <a:spcBef>
                <a:spcPct val="0"/>
              </a:spcBef>
              <a:defRPr/>
            </a:pPr>
            <a:r>
              <a:rPr lang="he-IL" altLang="he-IL" sz="2800" b="1" dirty="0">
                <a:solidFill>
                  <a:schemeClr val="tx2"/>
                </a:solidFill>
                <a:latin typeface="David" panose="020E0502060401010101" pitchFamily="34" charset="-79"/>
                <a:cs typeface="David" panose="020E0502060401010101" pitchFamily="34" charset="-79"/>
              </a:rPr>
              <a:t>במידה ולא התבצע הפינוי במועד שנקבע, ב"כ הזוכה רשאי להגיש בקשה להארכת המועד.</a:t>
            </a:r>
          </a:p>
          <a:p>
            <a:pPr>
              <a:lnSpc>
                <a:spcPct val="150000"/>
              </a:lnSpc>
              <a:spcBef>
                <a:spcPct val="0"/>
              </a:spcBef>
              <a:defRPr/>
            </a:pPr>
            <a:endParaRPr lang="he-IL" altLang="he-IL" sz="2800" b="1" dirty="0">
              <a:solidFill>
                <a:schemeClr val="tx2"/>
              </a:solidFill>
              <a:latin typeface="David" panose="020E0502060401010101" pitchFamily="34" charset="-79"/>
              <a:cs typeface="David" panose="020E0502060401010101" pitchFamily="34" charset="-79"/>
            </a:endParaRPr>
          </a:p>
          <a:p>
            <a:pPr>
              <a:lnSpc>
                <a:spcPct val="150000"/>
              </a:lnSpc>
              <a:spcBef>
                <a:spcPct val="0"/>
              </a:spcBef>
              <a:defRPr/>
            </a:pPr>
            <a:endParaRPr lang="he-IL" altLang="he-IL" sz="2800" b="1" dirty="0">
              <a:solidFill>
                <a:schemeClr val="tx2"/>
              </a:solidFill>
              <a:latin typeface="David" panose="020E0502060401010101" pitchFamily="34" charset="-79"/>
              <a:cs typeface="David" panose="020E0502060401010101" pitchFamily="34" charset="-79"/>
            </a:endParaRPr>
          </a:p>
        </p:txBody>
      </p:sp>
      <p:pic>
        <p:nvPicPr>
          <p:cNvPr id="40964" name="Picture 6" descr="C:\Documents and Settings\S\Local Settings\Temporary Internet Files\Content.IE5\QD83T484\MC90043266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8826" y="5229226"/>
            <a:ext cx="100171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
          <p:cNvSpPr>
            <a:spLocks noChangeArrowheads="1"/>
          </p:cNvSpPr>
          <p:nvPr/>
        </p:nvSpPr>
        <p:spPr bwMode="auto">
          <a:xfrm>
            <a:off x="1981201" y="2957514"/>
            <a:ext cx="8137525" cy="2554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buClrTx/>
              <a:buSzTx/>
              <a:buFontTx/>
              <a:buNone/>
            </a:pPr>
            <a:r>
              <a:rPr lang="he-IL" altLang="he-IL" sz="2000" b="1">
                <a:solidFill>
                  <a:srgbClr val="000000"/>
                </a:solidFill>
                <a:latin typeface="David" panose="020E0502060401010101" pitchFamily="34" charset="-79"/>
                <a:cs typeface="David" panose="020E0502060401010101" pitchFamily="34" charset="-79"/>
              </a:rPr>
              <a:t>      64(א1)   על אף הוראות סעיף קטן (א), הומצאה אזהרה כאמור בסעיף 7(א2) לעניין פסק דין לפינוי מושכר, ולא מילא החייב אחר פסק הדין בתוך התקופה שנקבעה באזהרה, ייכנס מנהל לשכת ההוצאה לפועל למקרקעין האמורים, יפנה אותם וימסרם למי שזכאי לקבלם לפי פסק הדין, בתוך 14 ימים מתום התקופה שנקבעה באזהרה; רשם ההוצאה לפועל רשאי, לפי בקשת הזוכה, להאריך את תקופת הפינוי לפי פסקה זו, אף לאחר שהסתיימה, בתקופות נוספות שלא יעלו על 14 ימים, כל אחת; הודעה על הארכת תקופת הפינוי כאמור תומצא לחייב וכן לצד שלישי המחזיק באותם מקרקעין או בחלק מהם בדרך הקבועה בסעיף 7(ב)(1).</a:t>
            </a:r>
          </a:p>
        </p:txBody>
      </p:sp>
      <p:sp>
        <p:nvSpPr>
          <p:cNvPr id="40966" name="Rectangle 4"/>
          <p:cNvSpPr>
            <a:spLocks noChangeArrowheads="1"/>
          </p:cNvSpPr>
          <p:nvPr/>
        </p:nvSpPr>
        <p:spPr bwMode="auto">
          <a:xfrm>
            <a:off x="4008438" y="4510089"/>
            <a:ext cx="3752850" cy="358775"/>
          </a:xfrm>
          <a:prstGeom prst="rect">
            <a:avLst/>
          </a:prstGeom>
          <a:solidFill>
            <a:srgbClr val="FF0000">
              <a:alpha val="2392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ClrTx/>
              <a:buSzTx/>
              <a:buFontTx/>
              <a:buNone/>
            </a:pPr>
            <a:endParaRPr lang="en-AU" altLang="he-IL" sz="2000">
              <a:solidFill>
                <a:srgbClr val="000000"/>
              </a:solidFill>
              <a:latin typeface="Arial" panose="020B0604020202020204" pitchFamily="34" charset="0"/>
            </a:endParaRPr>
          </a:p>
        </p:txBody>
      </p:sp>
      <p:sp>
        <p:nvSpPr>
          <p:cNvPr id="40967" name="Rectangle 4"/>
          <p:cNvSpPr>
            <a:spLocks noChangeArrowheads="1"/>
          </p:cNvSpPr>
          <p:nvPr/>
        </p:nvSpPr>
        <p:spPr bwMode="auto">
          <a:xfrm>
            <a:off x="3287713" y="4221164"/>
            <a:ext cx="2520950" cy="287337"/>
          </a:xfrm>
          <a:prstGeom prst="rect">
            <a:avLst/>
          </a:prstGeom>
          <a:solidFill>
            <a:srgbClr val="FF0000">
              <a:alpha val="2392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ClrTx/>
              <a:buSzTx/>
              <a:buFontTx/>
              <a:buNone/>
            </a:pPr>
            <a:endParaRPr lang="en-AU" altLang="he-IL" sz="2000">
              <a:solidFill>
                <a:srgbClr val="000000"/>
              </a:solidFill>
              <a:latin typeface="Arial" panose="020B0604020202020204" pitchFamily="34" charset="0"/>
            </a:endParaRPr>
          </a:p>
        </p:txBody>
      </p:sp>
    </p:spTree>
    <p:extLst>
      <p:ext uri="{BB962C8B-B14F-4D97-AF65-F5344CB8AC3E}">
        <p14:creationId xmlns:p14="http://schemas.microsoft.com/office/powerpoint/2010/main" val="1819368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txBox="1">
            <a:spLocks/>
          </p:cNvSpPr>
          <p:nvPr/>
        </p:nvSpPr>
        <p:spPr bwMode="auto">
          <a:xfrm>
            <a:off x="206375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buClrTx/>
              <a:buSzTx/>
              <a:buFontTx/>
              <a:buNone/>
            </a:pPr>
            <a:r>
              <a:rPr lang="he-IL" altLang="he-IL" sz="3000" b="1">
                <a:solidFill>
                  <a:srgbClr val="376092"/>
                </a:solidFill>
              </a:rPr>
              <a:t>מקרקעין נעולים, אי נוכחות חייב ומטלטלין</a:t>
            </a:r>
            <a:endParaRPr lang="en-US" altLang="he-IL" sz="3000" b="1">
              <a:solidFill>
                <a:srgbClr val="376092"/>
              </a:solidFill>
            </a:endParaRPr>
          </a:p>
        </p:txBody>
      </p:sp>
      <p:sp>
        <p:nvSpPr>
          <p:cNvPr id="4" name="Rectangle 3"/>
          <p:cNvSpPr>
            <a:spLocks noGrp="1" noChangeArrowheads="1"/>
          </p:cNvSpPr>
          <p:nvPr/>
        </p:nvSpPr>
        <p:spPr bwMode="auto">
          <a:xfrm>
            <a:off x="2063750" y="1484314"/>
            <a:ext cx="8229600" cy="5329237"/>
          </a:xfrm>
          <a:prstGeom prst="rect">
            <a:avLst/>
          </a:prstGeom>
          <a:solidFill>
            <a:schemeClr val="bg1"/>
          </a:solidFill>
          <a:ln>
            <a:solidFill>
              <a:srgbClr val="C5C5C5"/>
            </a:solidFill>
          </a:ln>
          <a:effectLst/>
          <a:extLst/>
        </p:spPr>
        <p:txBody>
          <a:bodyPr/>
          <a:lstStyle>
            <a:lvl1pPr marL="342900" indent="-342900" algn="r" rtl="1"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eaLnBrk="1" hangingPunct="1">
              <a:lnSpc>
                <a:spcPct val="80000"/>
              </a:lnSpc>
              <a:buFontTx/>
              <a:buAutoNum type="arabicPeriod" startAt="98"/>
              <a:defRPr/>
            </a:pPr>
            <a:r>
              <a:rPr lang="he-IL" altLang="he-IL" sz="2000" b="1" dirty="0">
                <a:solidFill>
                  <a:srgbClr val="000000"/>
                </a:solidFill>
                <a:latin typeface="David" pitchFamily="34" charset="-79"/>
                <a:cs typeface="David" pitchFamily="34" charset="-79"/>
              </a:rPr>
              <a:t>(א) פונו המקרקעין עד למועד שנקבע לכך כאמור, ייכנס מנהל לשכת ההוצאה לפועל למקרקעין, יפנה אותם וימסרם למי שזכאי לקבלם לפי פסק הדין.</a:t>
            </a:r>
          </a:p>
          <a:p>
            <a:pPr marL="457200" indent="-457200" eaLnBrk="1" hangingPunct="1">
              <a:lnSpc>
                <a:spcPct val="80000"/>
              </a:lnSpc>
              <a:buFontTx/>
              <a:buAutoNum type="arabicPeriod" startAt="98"/>
              <a:defRPr/>
            </a:pPr>
            <a:endParaRPr lang="he-IL" altLang="he-IL" sz="2000" b="1" dirty="0">
              <a:solidFill>
                <a:srgbClr val="000000"/>
              </a:solidFill>
              <a:latin typeface="David" pitchFamily="34" charset="-79"/>
              <a:cs typeface="David" pitchFamily="34" charset="-79"/>
            </a:endParaRPr>
          </a:p>
          <a:p>
            <a:pPr marL="0" indent="0" eaLnBrk="1" hangingPunct="1">
              <a:lnSpc>
                <a:spcPct val="80000"/>
              </a:lnSpc>
              <a:buNone/>
              <a:defRPr/>
            </a:pPr>
            <a:r>
              <a:rPr lang="he-IL" altLang="he-IL" sz="2000" b="1" dirty="0">
                <a:solidFill>
                  <a:srgbClr val="000000"/>
                </a:solidFill>
                <a:latin typeface="David" pitchFamily="34" charset="-79"/>
                <a:cs typeface="David" pitchFamily="34" charset="-79"/>
              </a:rPr>
              <a:t>(ב) היו </a:t>
            </a:r>
            <a:r>
              <a:rPr lang="he-IL" altLang="he-IL" sz="2000" b="1" u="sng" dirty="0">
                <a:solidFill>
                  <a:srgbClr val="000000"/>
                </a:solidFill>
                <a:latin typeface="David" pitchFamily="34" charset="-79"/>
                <a:cs typeface="David" pitchFamily="34" charset="-79"/>
              </a:rPr>
              <a:t>המקרקעין נעולים</a:t>
            </a:r>
            <a:r>
              <a:rPr lang="he-IL" altLang="he-IL" sz="2000" b="1" dirty="0">
                <a:solidFill>
                  <a:srgbClr val="000000"/>
                </a:solidFill>
                <a:latin typeface="David" pitchFamily="34" charset="-79"/>
                <a:cs typeface="David" pitchFamily="34" charset="-79"/>
              </a:rPr>
              <a:t>, רשאי מנהל לשכת ההוצאה לפועל לפתחם או להורות לפתחם, ובלבד שבעת פתיחתם יהיה נוכח עד אחד לפחות מלבד מנהל לשכת ההוצאה לפועל.</a:t>
            </a:r>
          </a:p>
          <a:p>
            <a:pPr marL="0" indent="0" eaLnBrk="1" hangingPunct="1">
              <a:lnSpc>
                <a:spcPct val="80000"/>
              </a:lnSpc>
              <a:buNone/>
              <a:defRPr/>
            </a:pPr>
            <a:endParaRPr lang="he-IL" altLang="he-IL" sz="2000" b="1" dirty="0">
              <a:solidFill>
                <a:srgbClr val="000000"/>
              </a:solidFill>
              <a:latin typeface="David" pitchFamily="34" charset="-79"/>
              <a:cs typeface="David" pitchFamily="34" charset="-79"/>
            </a:endParaRPr>
          </a:p>
          <a:p>
            <a:pPr marL="0" indent="0" eaLnBrk="1" hangingPunct="1">
              <a:lnSpc>
                <a:spcPct val="80000"/>
              </a:lnSpc>
              <a:buNone/>
              <a:defRPr/>
            </a:pPr>
            <a:r>
              <a:rPr lang="he-IL" altLang="he-IL" sz="2000" b="1" dirty="0">
                <a:solidFill>
                  <a:srgbClr val="000000"/>
                </a:solidFill>
                <a:latin typeface="David" pitchFamily="34" charset="-79"/>
                <a:cs typeface="David" pitchFamily="34" charset="-79"/>
              </a:rPr>
              <a:t>(ג) </a:t>
            </a:r>
            <a:r>
              <a:rPr lang="he-IL" altLang="he-IL" sz="2000" b="1" u="sng" dirty="0">
                <a:solidFill>
                  <a:srgbClr val="000000"/>
                </a:solidFill>
                <a:latin typeface="David" pitchFamily="34" charset="-79"/>
                <a:cs typeface="David" pitchFamily="34" charset="-79"/>
              </a:rPr>
              <a:t>אי-נוכחותו של החייב </a:t>
            </a:r>
            <a:r>
              <a:rPr lang="he-IL" altLang="he-IL" sz="2000" b="1" dirty="0">
                <a:solidFill>
                  <a:srgbClr val="000000"/>
                </a:solidFill>
                <a:latin typeface="David" pitchFamily="34" charset="-79"/>
                <a:cs typeface="David" pitchFamily="34" charset="-79"/>
              </a:rPr>
              <a:t>או של הזוכה, אין בה כדי לעכב את ביצוע הפינוי.</a:t>
            </a:r>
          </a:p>
          <a:p>
            <a:pPr marL="0" indent="0" eaLnBrk="1" hangingPunct="1">
              <a:lnSpc>
                <a:spcPct val="80000"/>
              </a:lnSpc>
              <a:buNone/>
              <a:defRPr/>
            </a:pPr>
            <a:endParaRPr lang="he-IL" altLang="he-IL" sz="2000" b="1" dirty="0">
              <a:solidFill>
                <a:srgbClr val="000000"/>
              </a:solidFill>
              <a:latin typeface="David" pitchFamily="34" charset="-79"/>
              <a:cs typeface="David" pitchFamily="34" charset="-79"/>
            </a:endParaRPr>
          </a:p>
          <a:p>
            <a:pPr marL="0" indent="0" eaLnBrk="1" hangingPunct="1">
              <a:lnSpc>
                <a:spcPct val="80000"/>
              </a:lnSpc>
              <a:buNone/>
              <a:defRPr/>
            </a:pPr>
            <a:r>
              <a:rPr lang="he-IL" altLang="he-IL" sz="2000" dirty="0">
                <a:ln>
                  <a:solidFill>
                    <a:srgbClr val="FF0000"/>
                  </a:solidFill>
                </a:ln>
                <a:solidFill>
                  <a:srgbClr val="000000"/>
                </a:solidFill>
                <a:latin typeface="David" pitchFamily="34" charset="-79"/>
                <a:cs typeface="David" pitchFamily="34" charset="-79"/>
              </a:rPr>
              <a:t>(ד) </a:t>
            </a:r>
            <a:r>
              <a:rPr lang="he-IL" altLang="he-IL" sz="2000" u="sng" dirty="0">
                <a:ln>
                  <a:solidFill>
                    <a:srgbClr val="FF0000"/>
                  </a:solidFill>
                </a:ln>
                <a:solidFill>
                  <a:srgbClr val="000000"/>
                </a:solidFill>
                <a:latin typeface="David" pitchFamily="34" charset="-79"/>
                <a:cs typeface="David" pitchFamily="34" charset="-79"/>
              </a:rPr>
              <a:t>נמצאו במקרקעין</a:t>
            </a:r>
            <a:r>
              <a:rPr lang="he-IL" altLang="he-IL" sz="2000" dirty="0">
                <a:ln>
                  <a:solidFill>
                    <a:srgbClr val="FF0000"/>
                  </a:solidFill>
                </a:ln>
                <a:solidFill>
                  <a:srgbClr val="000000"/>
                </a:solidFill>
                <a:latin typeface="David" pitchFamily="34" charset="-79"/>
                <a:cs typeface="David" pitchFamily="34" charset="-79"/>
              </a:rPr>
              <a:t> בשעת הפינוי או לאחריו </a:t>
            </a:r>
            <a:r>
              <a:rPr lang="he-IL" altLang="he-IL" sz="2000" u="sng" dirty="0">
                <a:ln>
                  <a:solidFill>
                    <a:srgbClr val="FF0000"/>
                  </a:solidFill>
                </a:ln>
                <a:solidFill>
                  <a:srgbClr val="000000"/>
                </a:solidFill>
                <a:latin typeface="David" pitchFamily="34" charset="-79"/>
                <a:cs typeface="David" pitchFamily="34" charset="-79"/>
              </a:rPr>
              <a:t>מיטלטלין</a:t>
            </a:r>
            <a:r>
              <a:rPr lang="he-IL" altLang="he-IL" sz="2000" dirty="0">
                <a:ln>
                  <a:solidFill>
                    <a:srgbClr val="FF0000"/>
                  </a:solidFill>
                </a:ln>
                <a:solidFill>
                  <a:srgbClr val="000000"/>
                </a:solidFill>
                <a:latin typeface="David" pitchFamily="34" charset="-79"/>
                <a:cs typeface="David" pitchFamily="34" charset="-79"/>
              </a:rPr>
              <a:t> שהמפונה לא הוציאם, ימסור אותם מנהל לשכת ההוצאה לפועל לשמירה במקום מתאים כפי שייראה לו, בהתחשב בנסיבות, וימכרם על פי צו של רשם ההוצאה לפועל ובדרך שנקבעה בצו; היו המיטלטלין פסידים, ימכרם מנהל לשכת ההוצאה לפועל מיד, כפי שנקבע לגבי מיטלטלין פסידים שעוקלו.</a:t>
            </a:r>
          </a:p>
          <a:p>
            <a:pPr marL="0" indent="0" eaLnBrk="1" hangingPunct="1">
              <a:lnSpc>
                <a:spcPct val="80000"/>
              </a:lnSpc>
              <a:buNone/>
              <a:defRPr/>
            </a:pPr>
            <a:endParaRPr lang="he-IL" altLang="he-IL" sz="2000" b="1" dirty="0">
              <a:solidFill>
                <a:srgbClr val="000000"/>
              </a:solidFill>
              <a:latin typeface="David" pitchFamily="34" charset="-79"/>
              <a:cs typeface="David" pitchFamily="34" charset="-79"/>
            </a:endParaRPr>
          </a:p>
          <a:p>
            <a:pPr marL="0" indent="0" eaLnBrk="1" hangingPunct="1">
              <a:lnSpc>
                <a:spcPct val="80000"/>
              </a:lnSpc>
              <a:buNone/>
              <a:defRPr/>
            </a:pPr>
            <a:r>
              <a:rPr lang="he-IL" altLang="he-IL" sz="2000" b="1" dirty="0">
                <a:solidFill>
                  <a:srgbClr val="000000"/>
                </a:solidFill>
                <a:latin typeface="David" pitchFamily="34" charset="-79"/>
                <a:cs typeface="David" pitchFamily="34" charset="-79"/>
              </a:rPr>
              <a:t>(ה) מנהל לשכת ההוצאה לפועל יערוך דין-וחשבון על הפינוי ואופן ביצועו, יחתום עליו, ואם היו נוכחים עדים יחתמו גם הם. </a:t>
            </a:r>
          </a:p>
          <a:p>
            <a:pPr marL="0" indent="0" eaLnBrk="1" hangingPunct="1">
              <a:lnSpc>
                <a:spcPct val="80000"/>
              </a:lnSpc>
              <a:buNone/>
              <a:defRPr/>
            </a:pPr>
            <a:endParaRPr lang="he-IL" altLang="he-IL" sz="2000" b="1" dirty="0">
              <a:solidFill>
                <a:srgbClr val="000000"/>
              </a:solidFill>
              <a:latin typeface="David" pitchFamily="34" charset="-79"/>
              <a:cs typeface="David" pitchFamily="34" charset="-79"/>
            </a:endParaRPr>
          </a:p>
          <a:p>
            <a:pPr marL="0" indent="0" eaLnBrk="1" hangingPunct="1">
              <a:lnSpc>
                <a:spcPct val="80000"/>
              </a:lnSpc>
              <a:buNone/>
              <a:defRPr/>
            </a:pPr>
            <a:r>
              <a:rPr lang="he-IL" altLang="he-IL" sz="2000" b="1" dirty="0">
                <a:solidFill>
                  <a:srgbClr val="000000"/>
                </a:solidFill>
                <a:latin typeface="David" pitchFamily="34" charset="-79"/>
                <a:cs typeface="David" pitchFamily="34" charset="-79"/>
              </a:rPr>
              <a:t>(ו) היה הפינוי פינוי חוזר לפי סעיף 66 לחוק, לא יחול עליו האמור בתקנה 97. </a:t>
            </a:r>
            <a:endParaRPr lang="en-US" altLang="he-IL" sz="2000" b="1" dirty="0">
              <a:solidFill>
                <a:srgbClr val="000000"/>
              </a:solidFill>
              <a:latin typeface="David" pitchFamily="34" charset="-79"/>
              <a:cs typeface="David" pitchFamily="34" charset="-79"/>
            </a:endParaRPr>
          </a:p>
        </p:txBody>
      </p:sp>
    </p:spTree>
    <p:extLst>
      <p:ext uri="{BB962C8B-B14F-4D97-AF65-F5344CB8AC3E}">
        <p14:creationId xmlns:p14="http://schemas.microsoft.com/office/powerpoint/2010/main" val="353556132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a:xfrm>
            <a:off x="2208213" y="0"/>
            <a:ext cx="8229600" cy="1143000"/>
          </a:xfrm>
        </p:spPr>
        <p:txBody>
          <a:bodyPr/>
          <a:lstStyle/>
          <a:p>
            <a:r>
              <a:rPr lang="he-IL" altLang="he-IL" smtClean="0"/>
              <a:t>עיכוב הליכי פינוי</a:t>
            </a:r>
            <a:endParaRPr lang="en-US" altLang="he-IL" smtClean="0"/>
          </a:p>
        </p:txBody>
      </p:sp>
      <p:sp>
        <p:nvSpPr>
          <p:cNvPr id="29699" name="Rectangle 3"/>
          <p:cNvSpPr>
            <a:spLocks noGrp="1"/>
          </p:cNvSpPr>
          <p:nvPr>
            <p:ph type="body" idx="4294967295"/>
          </p:nvPr>
        </p:nvSpPr>
        <p:spPr>
          <a:xfrm>
            <a:off x="1992313" y="1484314"/>
            <a:ext cx="8280400" cy="2160587"/>
          </a:xfrm>
        </p:spPr>
        <p:txBody>
          <a:bodyPr/>
          <a:lstStyle/>
          <a:p>
            <a:pPr>
              <a:lnSpc>
                <a:spcPct val="80000"/>
              </a:lnSpc>
              <a:spcBef>
                <a:spcPct val="50000"/>
              </a:spcBef>
              <a:buFont typeface="Wingdings" panose="05000000000000000000" pitchFamily="2" charset="2"/>
              <a:buNone/>
              <a:defRPr/>
            </a:pPr>
            <a:endParaRPr lang="he-IL" sz="2800" b="1" dirty="0">
              <a:solidFill>
                <a:schemeClr val="tx2"/>
              </a:solidFill>
              <a:latin typeface="David" pitchFamily="34" charset="-79"/>
              <a:cs typeface="David" pitchFamily="34" charset="-79"/>
            </a:endParaRPr>
          </a:p>
          <a:p>
            <a:pPr>
              <a:lnSpc>
                <a:spcPct val="150000"/>
              </a:lnSpc>
              <a:spcBef>
                <a:spcPct val="0"/>
              </a:spcBef>
              <a:defRPr/>
            </a:pPr>
            <a:r>
              <a:rPr lang="he-IL" sz="2800" b="1" dirty="0">
                <a:solidFill>
                  <a:schemeClr val="tx2"/>
                </a:solidFill>
                <a:latin typeface="David" pitchFamily="34" charset="-79"/>
                <a:cs typeface="David" pitchFamily="34" charset="-79"/>
              </a:rPr>
              <a:t>בהתאם להלכה הפסוקה – לרשם ההוצאה לפועל אין סמכות לעכב ביצוע הליכי הפינוי אלא לערכאה שנתנה את פסה"ד.</a:t>
            </a:r>
          </a:p>
          <a:p>
            <a:pPr marL="0" indent="0">
              <a:lnSpc>
                <a:spcPct val="150000"/>
              </a:lnSpc>
              <a:spcBef>
                <a:spcPct val="0"/>
              </a:spcBef>
              <a:buNone/>
              <a:defRPr/>
            </a:pPr>
            <a:r>
              <a:rPr lang="he-IL" sz="2800" b="1" dirty="0">
                <a:solidFill>
                  <a:schemeClr val="tx2"/>
                </a:solidFill>
                <a:latin typeface="David" pitchFamily="34" charset="-79"/>
                <a:cs typeface="David" pitchFamily="34" charset="-79"/>
              </a:rPr>
              <a:t>      </a:t>
            </a:r>
            <a:endParaRPr lang="en-US" sz="2800" b="1" dirty="0">
              <a:solidFill>
                <a:schemeClr val="tx2"/>
              </a:solidFill>
              <a:latin typeface="David" pitchFamily="34" charset="-79"/>
              <a:cs typeface="David" pitchFamily="34" charset="-79"/>
            </a:endParaRPr>
          </a:p>
        </p:txBody>
      </p:sp>
      <p:sp>
        <p:nvSpPr>
          <p:cNvPr id="53252" name="Rectangle 1"/>
          <p:cNvSpPr>
            <a:spLocks noChangeArrowheads="1"/>
          </p:cNvSpPr>
          <p:nvPr/>
        </p:nvSpPr>
        <p:spPr bwMode="auto">
          <a:xfrm>
            <a:off x="2424114" y="3213101"/>
            <a:ext cx="7343775"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buClrTx/>
              <a:buSzTx/>
              <a:buFontTx/>
              <a:buNone/>
            </a:pPr>
            <a:r>
              <a:rPr lang="he-IL" altLang="he-IL" sz="2000" b="1">
                <a:solidFill>
                  <a:srgbClr val="000000"/>
                </a:solidFill>
                <a:latin typeface="David" panose="020E0502060401010101" pitchFamily="34" charset="-79"/>
                <a:cs typeface="David" panose="020E0502060401010101" pitchFamily="34" charset="-79"/>
              </a:rPr>
              <a:t> " 6. המדובר בתיק הוצאה לפועל בו מבוצע פסק דין לפינוי.</a:t>
            </a:r>
            <a:endParaRPr lang="en-US" altLang="he-IL" sz="2000" b="1">
              <a:solidFill>
                <a:srgbClr val="000000"/>
              </a:solidFill>
              <a:latin typeface="David" panose="020E0502060401010101" pitchFamily="34" charset="-79"/>
              <a:cs typeface="David" panose="020E0502060401010101" pitchFamily="34" charset="-79"/>
            </a:endParaRPr>
          </a:p>
          <a:p>
            <a:pPr eaLnBrk="0" fontAlgn="base" hangingPunct="0">
              <a:spcBef>
                <a:spcPct val="0"/>
              </a:spcBef>
              <a:spcAft>
                <a:spcPct val="0"/>
              </a:spcAft>
              <a:buClrTx/>
              <a:buSzTx/>
              <a:buFontTx/>
              <a:buNone/>
            </a:pPr>
            <a:r>
              <a:rPr lang="he-IL" altLang="he-IL" sz="2000" b="1">
                <a:solidFill>
                  <a:srgbClr val="000000"/>
                </a:solidFill>
                <a:latin typeface="David" panose="020E0502060401010101" pitchFamily="34" charset="-79"/>
                <a:cs typeface="David" panose="020E0502060401010101" pitchFamily="34" charset="-79"/>
              </a:rPr>
              <a:t>לרשם ההוצאה לפועל אין סמכות לעיכוב הליכי ביצוע פסק הדין. הטעמים שהועלו, ככל שהם מצערים וקשים, אין בהם כדי לעכב הביצוע.</a:t>
            </a:r>
            <a:endParaRPr lang="en-US" altLang="he-IL" sz="2000" b="1">
              <a:solidFill>
                <a:srgbClr val="000000"/>
              </a:solidFill>
              <a:latin typeface="David" panose="020E0502060401010101" pitchFamily="34" charset="-79"/>
              <a:cs typeface="David" panose="020E0502060401010101" pitchFamily="34" charset="-79"/>
            </a:endParaRPr>
          </a:p>
          <a:p>
            <a:pPr eaLnBrk="0" fontAlgn="base" hangingPunct="0">
              <a:spcBef>
                <a:spcPct val="0"/>
              </a:spcBef>
              <a:spcAft>
                <a:spcPct val="0"/>
              </a:spcAft>
              <a:buClrTx/>
              <a:buSzTx/>
              <a:buFontTx/>
              <a:buNone/>
            </a:pPr>
            <a:r>
              <a:rPr lang="he-IL" altLang="he-IL" sz="2000" b="1">
                <a:solidFill>
                  <a:srgbClr val="000000"/>
                </a:solidFill>
                <a:latin typeface="David" panose="020E0502060401010101" pitchFamily="34" charset="-79"/>
                <a:cs typeface="David" panose="020E0502060401010101" pitchFamily="34" charset="-79"/>
              </a:rPr>
              <a:t> </a:t>
            </a:r>
            <a:endParaRPr lang="en-US" altLang="he-IL" sz="2000" b="1">
              <a:solidFill>
                <a:srgbClr val="000000"/>
              </a:solidFill>
              <a:latin typeface="David" panose="020E0502060401010101" pitchFamily="34" charset="-79"/>
              <a:cs typeface="David" panose="020E0502060401010101" pitchFamily="34" charset="-79"/>
            </a:endParaRPr>
          </a:p>
          <a:p>
            <a:pPr eaLnBrk="0" fontAlgn="base" hangingPunct="0">
              <a:spcBef>
                <a:spcPct val="0"/>
              </a:spcBef>
              <a:spcAft>
                <a:spcPct val="0"/>
              </a:spcAft>
              <a:buClrTx/>
              <a:buSzTx/>
              <a:buFontTx/>
              <a:buNone/>
            </a:pPr>
            <a:r>
              <a:rPr lang="he-IL" altLang="he-IL" sz="2000" b="1">
                <a:solidFill>
                  <a:srgbClr val="000000"/>
                </a:solidFill>
                <a:latin typeface="David" panose="020E0502060401010101" pitchFamily="34" charset="-79"/>
                <a:cs typeface="David" panose="020E0502060401010101" pitchFamily="34" charset="-79"/>
              </a:rPr>
              <a:t>7. המבקש יכול היה, בהתאם ובכפוף להוראות הדין, לפנות במידת הצורך לבית המשפט שהוציא מלפניו את פסק הדין בהעדר הגנה ולעתור בהתאם".</a:t>
            </a:r>
            <a:endParaRPr lang="en-US" altLang="he-IL" sz="2000" b="1">
              <a:solidFill>
                <a:srgbClr val="000000"/>
              </a:solidFill>
              <a:latin typeface="David" panose="020E0502060401010101" pitchFamily="34" charset="-79"/>
              <a:cs typeface="David" panose="020E0502060401010101" pitchFamily="34" charset="-79"/>
            </a:endParaRPr>
          </a:p>
          <a:p>
            <a:pPr eaLnBrk="0" fontAlgn="base" hangingPunct="0">
              <a:spcBef>
                <a:spcPct val="0"/>
              </a:spcBef>
              <a:spcAft>
                <a:spcPct val="0"/>
              </a:spcAft>
              <a:buClrTx/>
              <a:buSzTx/>
              <a:buFontTx/>
              <a:buNone/>
            </a:pPr>
            <a:r>
              <a:rPr lang="he-IL" altLang="he-IL" sz="2000" b="1">
                <a:solidFill>
                  <a:srgbClr val="000000"/>
                </a:solidFill>
                <a:latin typeface="David" panose="020E0502060401010101" pitchFamily="34" charset="-79"/>
                <a:cs typeface="David" panose="020E0502060401010101" pitchFamily="34" charset="-79"/>
              </a:rPr>
              <a:t> </a:t>
            </a:r>
            <a:endParaRPr lang="en-US" altLang="he-IL" sz="2000" b="1">
              <a:solidFill>
                <a:srgbClr val="000000"/>
              </a:solidFill>
              <a:latin typeface="David" panose="020E0502060401010101" pitchFamily="34" charset="-79"/>
              <a:cs typeface="David" panose="020E0502060401010101" pitchFamily="34" charset="-79"/>
            </a:endParaRPr>
          </a:p>
          <a:p>
            <a:pPr eaLnBrk="0" fontAlgn="base" hangingPunct="0">
              <a:spcBef>
                <a:spcPct val="0"/>
              </a:spcBef>
              <a:spcAft>
                <a:spcPct val="0"/>
              </a:spcAft>
              <a:buClrTx/>
              <a:buSzTx/>
              <a:buFontTx/>
              <a:buNone/>
            </a:pPr>
            <a:r>
              <a:rPr lang="he-IL" altLang="he-IL" sz="2000" b="1" i="1">
                <a:solidFill>
                  <a:srgbClr val="000000"/>
                </a:solidFill>
                <a:latin typeface="David" panose="020E0502060401010101" pitchFamily="34" charset="-79"/>
                <a:cs typeface="David" panose="020E0502060401010101" pitchFamily="34" charset="-79"/>
              </a:rPr>
              <a:t>כב' השופט עודד מאור ברע"צ 49010-03-12 רחני נ' חלמיש חברה ממשלתית עירונית לדיור לשיקום ולהתחדשות</a:t>
            </a:r>
            <a:endParaRPr lang="en-US" altLang="he-IL" sz="2000" b="1" i="1">
              <a:solidFill>
                <a:srgbClr val="000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878497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1992313" y="1916114"/>
            <a:ext cx="8229600" cy="3413125"/>
          </a:xfrm>
          <a:solidFill>
            <a:schemeClr val="bg1"/>
          </a:solidFill>
        </p:spPr>
        <p:txBody>
          <a:bodyPr/>
          <a:lstStyle/>
          <a:p>
            <a:pPr marL="0" indent="0" eaLnBrk="1" hangingPunct="1">
              <a:buNone/>
            </a:pPr>
            <a:r>
              <a:rPr lang="he-IL" altLang="he-IL" sz="2800" b="1">
                <a:latin typeface="David" panose="020E0502060401010101" pitchFamily="34" charset="-79"/>
                <a:cs typeface="David" panose="020E0502060401010101" pitchFamily="34" charset="-79"/>
              </a:rPr>
              <a:t>65.	היה צד שלישי מחזיק במקרקעין האמורים בסעיף 64 או בחלק מהם והוכיח להנחת דעתו של רשם ההוצאה לפועל כי הוא זכאי להחזיק באותם מקרקעין או באותו חלק, רשאי רשם ההוצאה לפועל להשהות את הפינוי, כל עוד לא הושלם, לתקופה שיקבע, כדי לאפשר לצד השלישי לפנות לבית המשפט ולקבל צו עיכוב; רשם ההוצאה לפועל רשאי להתנות את ההשהייה במתן ערובה להנחת דעתו על ידי הצד השלישי.</a:t>
            </a:r>
            <a:endParaRPr lang="en-US" altLang="he-IL" sz="2800" b="1">
              <a:latin typeface="David" panose="020E0502060401010101" pitchFamily="34" charset="-79"/>
              <a:cs typeface="David" panose="020E0502060401010101" pitchFamily="34" charset="-79"/>
            </a:endParaRPr>
          </a:p>
        </p:txBody>
      </p:sp>
      <p:sp>
        <p:nvSpPr>
          <p:cNvPr id="57347" name="Title 1"/>
          <p:cNvSpPr>
            <a:spLocks noGrp="1"/>
          </p:cNvSpPr>
          <p:nvPr>
            <p:ph type="title"/>
          </p:nvPr>
        </p:nvSpPr>
        <p:spPr/>
        <p:txBody>
          <a:bodyPr/>
          <a:lstStyle/>
          <a:p>
            <a:r>
              <a:rPr lang="he-IL" altLang="he-IL" smtClean="0"/>
              <a:t>טענות צד שלישי</a:t>
            </a:r>
          </a:p>
        </p:txBody>
      </p:sp>
    </p:spTree>
    <p:extLst>
      <p:ext uri="{BB962C8B-B14F-4D97-AF65-F5344CB8AC3E}">
        <p14:creationId xmlns:p14="http://schemas.microsoft.com/office/powerpoint/2010/main" val="1081579273"/>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1949450" y="2060576"/>
            <a:ext cx="8229600" cy="2447925"/>
          </a:xfrm>
          <a:solidFill>
            <a:schemeClr val="bg1"/>
          </a:solidFill>
          <a:ln>
            <a:solidFill>
              <a:schemeClr val="bg1"/>
            </a:solidFill>
            <a:miter lim="800000"/>
            <a:headEnd/>
            <a:tailEnd/>
          </a:ln>
        </p:spPr>
        <p:txBody>
          <a:bodyPr/>
          <a:lstStyle/>
          <a:p>
            <a:pPr marL="0" indent="0" eaLnBrk="1" hangingPunct="1">
              <a:buNone/>
            </a:pPr>
            <a:r>
              <a:rPr lang="he-IL" altLang="he-IL" sz="2800" b="1">
                <a:latin typeface="David" panose="020E0502060401010101" pitchFamily="34" charset="-79"/>
                <a:cs typeface="David" panose="020E0502060401010101" pitchFamily="34" charset="-79"/>
              </a:rPr>
              <a:t>66.	הושלמה פעולת פינוי לפי סעיף 64, והחייב או אדם אחר מטעמו חזר ותפש שלא כדין את המקרקעין שפונו, יחזור מנהל לשכת ההוצאה לפועל, לפי בקשתו של הזוכה, ויפנה את המקרקעין לשם ביצועו של פסק הדין; אין הוראה זו גורעת מאחריותו של החייב, או של האדם האחר, לפי כל דין.</a:t>
            </a:r>
            <a:endParaRPr lang="en-US" altLang="he-IL" sz="2800" b="1">
              <a:latin typeface="David" panose="020E0502060401010101" pitchFamily="34" charset="-79"/>
              <a:cs typeface="David" panose="020E0502060401010101" pitchFamily="34" charset="-79"/>
            </a:endParaRPr>
          </a:p>
        </p:txBody>
      </p:sp>
      <p:sp>
        <p:nvSpPr>
          <p:cNvPr id="59395" name="Title 1"/>
          <p:cNvSpPr>
            <a:spLocks noGrp="1"/>
          </p:cNvSpPr>
          <p:nvPr>
            <p:ph type="title"/>
          </p:nvPr>
        </p:nvSpPr>
        <p:spPr/>
        <p:txBody>
          <a:bodyPr/>
          <a:lstStyle/>
          <a:p>
            <a:r>
              <a:rPr lang="he-IL" altLang="he-IL" smtClean="0"/>
              <a:t>חייב שחזר לאחר פינוי על פי סעיף 66</a:t>
            </a:r>
            <a:br>
              <a:rPr lang="he-IL" altLang="he-IL" smtClean="0"/>
            </a:br>
            <a:endParaRPr lang="he-IL" altLang="he-IL" smtClean="0"/>
          </a:p>
        </p:txBody>
      </p:sp>
    </p:spTree>
    <p:extLst>
      <p:ext uri="{BB962C8B-B14F-4D97-AF65-F5344CB8AC3E}">
        <p14:creationId xmlns:p14="http://schemas.microsoft.com/office/powerpoint/2010/main" val="4218320523"/>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3863975" y="620713"/>
            <a:ext cx="4229100" cy="571500"/>
          </a:xfrm>
          <a:prstGeom prst="rect">
            <a:avLst/>
          </a:prstGeom>
          <a:gradFill rotWithShape="1">
            <a:gsLst>
              <a:gs pos="0">
                <a:srgbClr val="FFCC99"/>
              </a:gs>
              <a:gs pos="100000">
                <a:srgbClr val="FFFFFF"/>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r>
              <a:rPr lang="he-IL" altLang="he-IL" sz="1600" b="1">
                <a:solidFill>
                  <a:srgbClr val="000000"/>
                </a:solidFill>
                <a:latin typeface="Arial" panose="020B0604020202020204" pitchFamily="34" charset="0"/>
              </a:rPr>
              <a:t>הגשת בקשה לפס"ד בית משפט בסד"מ</a:t>
            </a:r>
          </a:p>
          <a:p>
            <a:pPr algn="ctr" fontAlgn="base">
              <a:spcBef>
                <a:spcPct val="0"/>
              </a:spcBef>
              <a:spcAft>
                <a:spcPct val="0"/>
              </a:spcAft>
              <a:buClrTx/>
              <a:buSzTx/>
              <a:buFontTx/>
              <a:buNone/>
            </a:pPr>
            <a:r>
              <a:rPr lang="he-IL" altLang="he-IL" sz="1400" b="1">
                <a:solidFill>
                  <a:srgbClr val="000000"/>
                </a:solidFill>
                <a:latin typeface="Arial" panose="020B0604020202020204" pitchFamily="34" charset="0"/>
              </a:rPr>
              <a:t>(תקנה 2 תקנות סד"א (תיקון 2) התשס"ט – 2008)</a:t>
            </a:r>
            <a:endParaRPr lang="en-US" altLang="he-IL" sz="2000">
              <a:solidFill>
                <a:srgbClr val="000000"/>
              </a:solidFill>
              <a:latin typeface="Arial" panose="020B0604020202020204" pitchFamily="34" charset="0"/>
            </a:endParaRPr>
          </a:p>
        </p:txBody>
      </p:sp>
      <p:sp>
        <p:nvSpPr>
          <p:cNvPr id="61443" name="Rectangle 5"/>
          <p:cNvSpPr>
            <a:spLocks noChangeArrowheads="1"/>
          </p:cNvSpPr>
          <p:nvPr/>
        </p:nvSpPr>
        <p:spPr bwMode="auto">
          <a:xfrm>
            <a:off x="8543925" y="620713"/>
            <a:ext cx="1322388" cy="571500"/>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r>
              <a:rPr lang="he-IL" altLang="he-IL" sz="1600" b="1">
                <a:solidFill>
                  <a:srgbClr val="000000"/>
                </a:solidFill>
                <a:latin typeface="Arial" panose="020B0604020202020204" pitchFamily="34" charset="0"/>
              </a:rPr>
              <a:t>תשלום אגרה </a:t>
            </a:r>
          </a:p>
          <a:p>
            <a:pPr algn="ctr" fontAlgn="base">
              <a:spcBef>
                <a:spcPct val="0"/>
              </a:spcBef>
              <a:spcAft>
                <a:spcPct val="0"/>
              </a:spcAft>
              <a:buClrTx/>
              <a:buSzTx/>
              <a:buFontTx/>
              <a:buNone/>
            </a:pPr>
            <a:r>
              <a:rPr lang="he-IL" altLang="he-IL" sz="1600" b="1">
                <a:solidFill>
                  <a:srgbClr val="000000"/>
                </a:solidFill>
                <a:latin typeface="Arial" panose="020B0604020202020204" pitchFamily="34" charset="0"/>
              </a:rPr>
              <a:t>פתיחת תיק</a:t>
            </a:r>
            <a:endParaRPr lang="en-US" altLang="he-IL" sz="2000" b="1">
              <a:solidFill>
                <a:srgbClr val="000000"/>
              </a:solidFill>
              <a:latin typeface="Arial" panose="020B0604020202020204" pitchFamily="34" charset="0"/>
            </a:endParaRPr>
          </a:p>
        </p:txBody>
      </p:sp>
      <p:sp>
        <p:nvSpPr>
          <p:cNvPr id="61444" name="Line 6"/>
          <p:cNvSpPr>
            <a:spLocks noChangeShapeType="1"/>
          </p:cNvSpPr>
          <p:nvPr/>
        </p:nvSpPr>
        <p:spPr bwMode="auto">
          <a:xfrm>
            <a:off x="8112126" y="836613"/>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he-IL" sz="2000">
              <a:solidFill>
                <a:srgbClr val="000000"/>
              </a:solidFill>
              <a:latin typeface="Arial" panose="020B0604020202020204" pitchFamily="34" charset="0"/>
            </a:endParaRPr>
          </a:p>
        </p:txBody>
      </p:sp>
      <p:sp>
        <p:nvSpPr>
          <p:cNvPr id="61445" name="מלבן 5"/>
          <p:cNvSpPr>
            <a:spLocks noChangeArrowheads="1"/>
          </p:cNvSpPr>
          <p:nvPr/>
        </p:nvSpPr>
        <p:spPr bwMode="auto">
          <a:xfrm>
            <a:off x="3863975" y="1341438"/>
            <a:ext cx="4229100" cy="571500"/>
          </a:xfrm>
          <a:prstGeom prst="rect">
            <a:avLst/>
          </a:prstGeom>
          <a:gradFill rotWithShape="1">
            <a:gsLst>
              <a:gs pos="0">
                <a:srgbClr val="FFCC99"/>
              </a:gs>
              <a:gs pos="100000">
                <a:srgbClr val="FFFFFF"/>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r>
              <a:rPr lang="he-IL" altLang="he-IL" sz="1600" b="1">
                <a:solidFill>
                  <a:srgbClr val="000000"/>
                </a:solidFill>
                <a:latin typeface="Arial" panose="020B0604020202020204" pitchFamily="34" charset="0"/>
              </a:rPr>
              <a:t>קבלת פס"ד מבית המשפט</a:t>
            </a:r>
            <a:endParaRPr lang="en-US" altLang="he-IL" sz="2000">
              <a:solidFill>
                <a:srgbClr val="000000"/>
              </a:solidFill>
              <a:latin typeface="Arial" panose="020B0604020202020204" pitchFamily="34" charset="0"/>
            </a:endParaRPr>
          </a:p>
        </p:txBody>
      </p:sp>
      <p:sp>
        <p:nvSpPr>
          <p:cNvPr id="61446" name="מלבן 10"/>
          <p:cNvSpPr>
            <a:spLocks noChangeArrowheads="1"/>
          </p:cNvSpPr>
          <p:nvPr/>
        </p:nvSpPr>
        <p:spPr bwMode="auto">
          <a:xfrm>
            <a:off x="3575050" y="1989138"/>
            <a:ext cx="4686300" cy="685800"/>
          </a:xfrm>
          <a:prstGeom prst="rect">
            <a:avLst/>
          </a:prstGeom>
          <a:gradFill rotWithShape="1">
            <a:gsLst>
              <a:gs pos="0">
                <a:srgbClr val="4F81BD"/>
              </a:gs>
              <a:gs pos="100000">
                <a:srgbClr val="FFFFFF"/>
              </a:gs>
            </a:gsLst>
            <a:lin ang="5400000" scaled="1"/>
          </a:gradFill>
          <a:ln w="25400" algn="ctr">
            <a:solidFill>
              <a:srgbClr val="385D8A"/>
            </a:solidFill>
            <a:miter lim="800000"/>
            <a:headEnd/>
            <a:tailEnd/>
          </a:ln>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r>
              <a:rPr lang="he-IL" altLang="he-IL" sz="1600" b="1">
                <a:solidFill>
                  <a:srgbClr val="000000"/>
                </a:solidFill>
                <a:latin typeface="Arial" panose="020B0604020202020204" pitchFamily="34" charset="0"/>
              </a:rPr>
              <a:t>כעבור 15 יום - פתיחת תיק בהוצל"פ </a:t>
            </a:r>
          </a:p>
          <a:p>
            <a:pPr algn="ctr" fontAlgn="base">
              <a:spcBef>
                <a:spcPct val="0"/>
              </a:spcBef>
              <a:spcAft>
                <a:spcPct val="0"/>
              </a:spcAft>
              <a:buClrTx/>
              <a:buSzTx/>
              <a:buFontTx/>
              <a:buNone/>
            </a:pPr>
            <a:r>
              <a:rPr lang="he-IL" altLang="he-IL" sz="1400" b="1">
                <a:solidFill>
                  <a:srgbClr val="000000"/>
                </a:solidFill>
                <a:latin typeface="Arial" panose="020B0604020202020204" pitchFamily="34" charset="0"/>
              </a:rPr>
              <a:t>(סעיף 6 (ג'1) לחוק הוצל"פ)</a:t>
            </a:r>
            <a:endParaRPr lang="en-US" altLang="he-IL" sz="2000">
              <a:solidFill>
                <a:srgbClr val="000000"/>
              </a:solidFill>
              <a:latin typeface="Arial" panose="020B0604020202020204" pitchFamily="34" charset="0"/>
            </a:endParaRPr>
          </a:p>
        </p:txBody>
      </p:sp>
      <p:sp>
        <p:nvSpPr>
          <p:cNvPr id="61447" name="מלבן 16"/>
          <p:cNvSpPr>
            <a:spLocks noChangeArrowheads="1"/>
          </p:cNvSpPr>
          <p:nvPr/>
        </p:nvSpPr>
        <p:spPr bwMode="auto">
          <a:xfrm>
            <a:off x="3575050" y="2781300"/>
            <a:ext cx="4686300" cy="623888"/>
          </a:xfrm>
          <a:prstGeom prst="rect">
            <a:avLst/>
          </a:prstGeom>
          <a:gradFill rotWithShape="1">
            <a:gsLst>
              <a:gs pos="0">
                <a:srgbClr val="4F81BD"/>
              </a:gs>
              <a:gs pos="100000">
                <a:srgbClr val="FFFFFF"/>
              </a:gs>
            </a:gsLst>
            <a:lin ang="5400000" scaled="1"/>
          </a:gradFill>
          <a:ln w="25400" algn="ctr">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r>
              <a:rPr lang="he-IL" altLang="he-IL" sz="1600" b="1">
                <a:solidFill>
                  <a:srgbClr val="000000"/>
                </a:solidFill>
                <a:latin typeface="Arial" panose="020B0604020202020204" pitchFamily="34" charset="0"/>
              </a:rPr>
              <a:t>מסירת אזהרה </a:t>
            </a:r>
          </a:p>
          <a:p>
            <a:pPr algn="ctr" fontAlgn="base">
              <a:spcBef>
                <a:spcPct val="0"/>
              </a:spcBef>
              <a:spcAft>
                <a:spcPct val="0"/>
              </a:spcAft>
              <a:buClrTx/>
              <a:buSzTx/>
              <a:buFontTx/>
              <a:buNone/>
            </a:pPr>
            <a:r>
              <a:rPr lang="he-IL" altLang="he-IL" sz="1400" b="1">
                <a:solidFill>
                  <a:srgbClr val="000000"/>
                </a:solidFill>
                <a:latin typeface="Arial" panose="020B0604020202020204" pitchFamily="34" charset="0"/>
              </a:rPr>
              <a:t>(סעיף 7 (א'2) לחוק ההוצל"פ)</a:t>
            </a:r>
            <a:endParaRPr lang="en-US" altLang="he-IL" sz="2000">
              <a:solidFill>
                <a:srgbClr val="000000"/>
              </a:solidFill>
              <a:latin typeface="Arial" panose="020B0604020202020204" pitchFamily="34" charset="0"/>
            </a:endParaRPr>
          </a:p>
        </p:txBody>
      </p:sp>
      <p:sp>
        <p:nvSpPr>
          <p:cNvPr id="61448" name="מלבן 17"/>
          <p:cNvSpPr>
            <a:spLocks noChangeArrowheads="1"/>
          </p:cNvSpPr>
          <p:nvPr/>
        </p:nvSpPr>
        <p:spPr bwMode="auto">
          <a:xfrm>
            <a:off x="3575050" y="3500438"/>
            <a:ext cx="4686300" cy="658812"/>
          </a:xfrm>
          <a:prstGeom prst="rect">
            <a:avLst/>
          </a:prstGeom>
          <a:gradFill rotWithShape="1">
            <a:gsLst>
              <a:gs pos="0">
                <a:srgbClr val="4F81BD"/>
              </a:gs>
              <a:gs pos="100000">
                <a:srgbClr val="FFFFFF"/>
              </a:gs>
            </a:gsLst>
            <a:lin ang="5400000" scaled="1"/>
          </a:gradFill>
          <a:ln w="25400" algn="ctr">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r>
              <a:rPr lang="he-IL" altLang="he-IL" sz="1600" b="1">
                <a:solidFill>
                  <a:srgbClr val="000000"/>
                </a:solidFill>
                <a:latin typeface="Arial" panose="020B0604020202020204" pitchFamily="34" charset="0"/>
              </a:rPr>
              <a:t>כעבור 21 ימים ממסירת האזהרה ניתן להתחיל בהליכי הפינוי </a:t>
            </a:r>
            <a:r>
              <a:rPr lang="he-IL" altLang="he-IL" sz="1400" b="1">
                <a:solidFill>
                  <a:srgbClr val="000000"/>
                </a:solidFill>
                <a:latin typeface="Arial" panose="020B0604020202020204" pitchFamily="34" charset="0"/>
              </a:rPr>
              <a:t>(תקנה 97א ל לתקנות הוצל"פ)</a:t>
            </a:r>
            <a:endParaRPr lang="en-US" altLang="he-IL" sz="1800">
              <a:solidFill>
                <a:srgbClr val="000000"/>
              </a:solidFill>
              <a:latin typeface="Arial" panose="020B0604020202020204" pitchFamily="34" charset="0"/>
            </a:endParaRPr>
          </a:p>
        </p:txBody>
      </p:sp>
      <p:sp>
        <p:nvSpPr>
          <p:cNvPr id="61449" name="מלבן 17"/>
          <p:cNvSpPr>
            <a:spLocks noChangeArrowheads="1"/>
          </p:cNvSpPr>
          <p:nvPr/>
        </p:nvSpPr>
        <p:spPr bwMode="auto">
          <a:xfrm>
            <a:off x="3575050" y="4292601"/>
            <a:ext cx="4686300" cy="658813"/>
          </a:xfrm>
          <a:prstGeom prst="rect">
            <a:avLst/>
          </a:prstGeom>
          <a:gradFill rotWithShape="1">
            <a:gsLst>
              <a:gs pos="0">
                <a:srgbClr val="4F81BD"/>
              </a:gs>
              <a:gs pos="100000">
                <a:srgbClr val="FFFFFF"/>
              </a:gs>
            </a:gsLst>
            <a:lin ang="5400000" scaled="1"/>
          </a:gradFill>
          <a:ln w="25400" algn="ctr">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r>
              <a:rPr lang="he-IL" altLang="he-IL" sz="1600" b="1">
                <a:solidFill>
                  <a:srgbClr val="000000"/>
                </a:solidFill>
                <a:latin typeface="Arial" panose="020B0604020202020204" pitchFamily="34" charset="0"/>
              </a:rPr>
              <a:t>במהלך 14 ימים מתום 20 ימי האזהרה ניתן לפנות החייב מהנכס</a:t>
            </a:r>
            <a:r>
              <a:rPr lang="he-IL" altLang="he-IL" sz="1600" b="1">
                <a:solidFill>
                  <a:srgbClr val="FFFFFF"/>
                </a:solidFill>
                <a:latin typeface="Arial" panose="020B0604020202020204" pitchFamily="34" charset="0"/>
              </a:rPr>
              <a:t> </a:t>
            </a:r>
            <a:r>
              <a:rPr lang="he-IL" altLang="he-IL" sz="1400" b="1">
                <a:solidFill>
                  <a:srgbClr val="000000"/>
                </a:solidFill>
                <a:latin typeface="Arial" panose="020B0604020202020204" pitchFamily="34" charset="0"/>
              </a:rPr>
              <a:t>(סעיף 64 (א'1) לתקנות הוצל"פ)</a:t>
            </a:r>
            <a:endParaRPr lang="en-US" altLang="he-IL" sz="2000">
              <a:solidFill>
                <a:srgbClr val="000000"/>
              </a:solidFill>
              <a:latin typeface="Arial" panose="020B0604020202020204" pitchFamily="34" charset="0"/>
            </a:endParaRPr>
          </a:p>
        </p:txBody>
      </p:sp>
      <p:sp>
        <p:nvSpPr>
          <p:cNvPr id="61450" name="מלבן 18"/>
          <p:cNvSpPr>
            <a:spLocks noChangeArrowheads="1"/>
          </p:cNvSpPr>
          <p:nvPr/>
        </p:nvSpPr>
        <p:spPr bwMode="auto">
          <a:xfrm>
            <a:off x="3575050" y="5084763"/>
            <a:ext cx="4686300" cy="685800"/>
          </a:xfrm>
          <a:prstGeom prst="rect">
            <a:avLst/>
          </a:prstGeom>
          <a:gradFill rotWithShape="1">
            <a:gsLst>
              <a:gs pos="0">
                <a:srgbClr val="4F81BD"/>
              </a:gs>
              <a:gs pos="100000">
                <a:srgbClr val="FFFFFF"/>
              </a:gs>
            </a:gsLst>
            <a:lin ang="5400000" scaled="1"/>
          </a:gradFill>
          <a:ln w="25400" algn="ctr">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r>
              <a:rPr lang="he-IL" altLang="he-IL" sz="1600" b="1">
                <a:solidFill>
                  <a:srgbClr val="000000"/>
                </a:solidFill>
                <a:latin typeface="Arial" panose="020B0604020202020204" pitchFamily="34" charset="0"/>
              </a:rPr>
              <a:t>ביצוע פינוי באמצעות ב"כ הזוכה או קבלן הוצל"פ</a:t>
            </a:r>
            <a:endParaRPr lang="en-US" altLang="he-IL" sz="2000">
              <a:solidFill>
                <a:srgbClr val="000000"/>
              </a:solidFill>
              <a:latin typeface="Arial" panose="020B0604020202020204" pitchFamily="34" charset="0"/>
            </a:endParaRPr>
          </a:p>
        </p:txBody>
      </p:sp>
      <p:sp>
        <p:nvSpPr>
          <p:cNvPr id="61451" name="מלבן 20"/>
          <p:cNvSpPr>
            <a:spLocks noChangeArrowheads="1"/>
          </p:cNvSpPr>
          <p:nvPr/>
        </p:nvSpPr>
        <p:spPr bwMode="auto">
          <a:xfrm>
            <a:off x="4440238" y="5949950"/>
            <a:ext cx="2843212" cy="685800"/>
          </a:xfrm>
          <a:prstGeom prst="rect">
            <a:avLst/>
          </a:prstGeom>
          <a:gradFill rotWithShape="1">
            <a:gsLst>
              <a:gs pos="0">
                <a:srgbClr val="4F81BD"/>
              </a:gs>
              <a:gs pos="100000">
                <a:srgbClr val="FFFFFF"/>
              </a:gs>
            </a:gsLst>
            <a:lin ang="5400000" scaled="1"/>
          </a:gradFill>
          <a:ln w="25400" algn="ctr">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r>
              <a:rPr lang="he-IL" altLang="he-IL" sz="1600" b="1">
                <a:solidFill>
                  <a:srgbClr val="000000"/>
                </a:solidFill>
                <a:latin typeface="Arial" panose="020B0604020202020204" pitchFamily="34" charset="0"/>
              </a:rPr>
              <a:t>באם קיימים מיטלטלין העברה למחסן למכירה</a:t>
            </a:r>
            <a:endParaRPr lang="en-US" altLang="he-IL" sz="2000">
              <a:solidFill>
                <a:srgbClr val="000000"/>
              </a:solidFill>
              <a:latin typeface="Arial" panose="020B0604020202020204" pitchFamily="34" charset="0"/>
            </a:endParaRPr>
          </a:p>
        </p:txBody>
      </p:sp>
      <p:sp>
        <p:nvSpPr>
          <p:cNvPr id="61452" name="מלבן 19"/>
          <p:cNvSpPr>
            <a:spLocks noChangeArrowheads="1"/>
          </p:cNvSpPr>
          <p:nvPr/>
        </p:nvSpPr>
        <p:spPr bwMode="auto">
          <a:xfrm>
            <a:off x="8759825" y="5084764"/>
            <a:ext cx="1119188" cy="719137"/>
          </a:xfrm>
          <a:prstGeom prst="rect">
            <a:avLst/>
          </a:prstGeom>
          <a:solidFill>
            <a:srgbClr val="CC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r>
              <a:rPr lang="he-IL" altLang="he-IL" sz="1400" b="1">
                <a:solidFill>
                  <a:srgbClr val="000000"/>
                </a:solidFill>
                <a:latin typeface="Arial" panose="020B0604020202020204" pitchFamily="34" charset="0"/>
              </a:rPr>
              <a:t>תשלום עבור ביצוע פינוי </a:t>
            </a:r>
            <a:endParaRPr lang="en-US" altLang="he-IL" sz="2000" b="1">
              <a:solidFill>
                <a:srgbClr val="000000"/>
              </a:solidFill>
              <a:latin typeface="Arial" panose="020B0604020202020204" pitchFamily="34" charset="0"/>
            </a:endParaRPr>
          </a:p>
        </p:txBody>
      </p:sp>
      <p:sp>
        <p:nvSpPr>
          <p:cNvPr id="61453" name="מלבן 19"/>
          <p:cNvSpPr>
            <a:spLocks noChangeArrowheads="1"/>
          </p:cNvSpPr>
          <p:nvPr/>
        </p:nvSpPr>
        <p:spPr bwMode="auto">
          <a:xfrm>
            <a:off x="1874839" y="5013325"/>
            <a:ext cx="1233487" cy="800100"/>
          </a:xfrm>
          <a:prstGeom prst="rect">
            <a:avLst/>
          </a:prstGeom>
          <a:solidFill>
            <a:srgbClr val="4F81BD"/>
          </a:solidFill>
          <a:ln w="25400" algn="ctr">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r>
              <a:rPr lang="he-IL" altLang="he-IL" sz="1400" b="1">
                <a:solidFill>
                  <a:srgbClr val="FFFFFF"/>
                </a:solidFill>
                <a:latin typeface="Arial" panose="020B0604020202020204" pitchFamily="34" charset="0"/>
              </a:rPr>
              <a:t>בקשת סיוע משטרתי במידה ונדרש</a:t>
            </a:r>
            <a:endParaRPr lang="en-US" altLang="he-IL" sz="2000" b="1">
              <a:solidFill>
                <a:srgbClr val="000000"/>
              </a:solidFill>
              <a:latin typeface="Arial" panose="020B0604020202020204" pitchFamily="34" charset="0"/>
            </a:endParaRPr>
          </a:p>
        </p:txBody>
      </p:sp>
      <p:sp>
        <p:nvSpPr>
          <p:cNvPr id="61454" name="Line 16"/>
          <p:cNvSpPr>
            <a:spLocks noChangeShapeType="1"/>
          </p:cNvSpPr>
          <p:nvPr/>
        </p:nvSpPr>
        <p:spPr bwMode="auto">
          <a:xfrm>
            <a:off x="8328026" y="5373688"/>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he-IL" sz="2000">
              <a:solidFill>
                <a:srgbClr val="000000"/>
              </a:solidFill>
              <a:latin typeface="Arial" panose="020B0604020202020204" pitchFamily="34" charset="0"/>
            </a:endParaRPr>
          </a:p>
        </p:txBody>
      </p:sp>
      <p:sp>
        <p:nvSpPr>
          <p:cNvPr id="61455" name="Line 17"/>
          <p:cNvSpPr>
            <a:spLocks noChangeShapeType="1"/>
          </p:cNvSpPr>
          <p:nvPr/>
        </p:nvSpPr>
        <p:spPr bwMode="auto">
          <a:xfrm flipH="1">
            <a:off x="3143251" y="5373688"/>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he-IL" sz="2000">
              <a:solidFill>
                <a:srgbClr val="000000"/>
              </a:solidFill>
              <a:latin typeface="Arial" panose="020B0604020202020204" pitchFamily="34" charset="0"/>
            </a:endParaRPr>
          </a:p>
        </p:txBody>
      </p:sp>
      <p:sp>
        <p:nvSpPr>
          <p:cNvPr id="61456" name="Rectangle 5"/>
          <p:cNvSpPr>
            <a:spLocks noChangeArrowheads="1"/>
          </p:cNvSpPr>
          <p:nvPr/>
        </p:nvSpPr>
        <p:spPr bwMode="auto">
          <a:xfrm>
            <a:off x="8658225" y="2046288"/>
            <a:ext cx="1322388" cy="571500"/>
          </a:xfrm>
          <a:prstGeom prst="rect">
            <a:avLst/>
          </a:prstGeom>
          <a:solidFill>
            <a:srgbClr val="CC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r>
              <a:rPr lang="he-IL" altLang="he-IL" sz="1600" b="1">
                <a:solidFill>
                  <a:srgbClr val="000000"/>
                </a:solidFill>
                <a:latin typeface="Arial" panose="020B0604020202020204" pitchFamily="34" charset="0"/>
              </a:rPr>
              <a:t>תשלום אגרה בהוצל"פ</a:t>
            </a:r>
            <a:endParaRPr lang="en-US" altLang="he-IL" sz="2000" b="1">
              <a:solidFill>
                <a:srgbClr val="000000"/>
              </a:solidFill>
              <a:latin typeface="Arial" panose="020B0604020202020204" pitchFamily="34" charset="0"/>
            </a:endParaRPr>
          </a:p>
        </p:txBody>
      </p:sp>
      <p:sp>
        <p:nvSpPr>
          <p:cNvPr id="61457" name="Line 6"/>
          <p:cNvSpPr>
            <a:spLocks noChangeShapeType="1"/>
          </p:cNvSpPr>
          <p:nvPr/>
        </p:nvSpPr>
        <p:spPr bwMode="auto">
          <a:xfrm>
            <a:off x="8256588" y="2349500"/>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he-IL" sz="2000">
              <a:solidFill>
                <a:srgbClr val="000000"/>
              </a:solidFill>
              <a:latin typeface="Arial" panose="020B0604020202020204" pitchFamily="34" charset="0"/>
            </a:endParaRPr>
          </a:p>
        </p:txBody>
      </p:sp>
      <p:sp>
        <p:nvSpPr>
          <p:cNvPr id="2" name="TextBox 1"/>
          <p:cNvSpPr txBox="1"/>
          <p:nvPr/>
        </p:nvSpPr>
        <p:spPr>
          <a:xfrm>
            <a:off x="3863976" y="71439"/>
            <a:ext cx="4608513" cy="523875"/>
          </a:xfrm>
          <a:prstGeom prst="rect">
            <a:avLst/>
          </a:prstGeom>
          <a:noFill/>
        </p:spPr>
        <p:txBody>
          <a:bodyPr rtlCol="1">
            <a:spAutoFit/>
          </a:bodyPr>
          <a:lstStyle/>
          <a:p>
            <a:pPr algn="ctr" rtl="0" eaLnBrk="0" fontAlgn="base" hangingPunct="0">
              <a:spcBef>
                <a:spcPct val="0"/>
              </a:spcBef>
              <a:spcAft>
                <a:spcPct val="0"/>
              </a:spcAft>
              <a:defRPr/>
            </a:pPr>
            <a:r>
              <a:rPr lang="he-IL" sz="2800" b="1" dirty="0">
                <a:solidFill>
                  <a:srgbClr val="376092"/>
                </a:solidFill>
                <a:ea typeface="+mj-ea"/>
              </a:rPr>
              <a:t>תהליך פסק דין לפינוי מושכר</a:t>
            </a:r>
          </a:p>
        </p:txBody>
      </p:sp>
    </p:spTree>
    <p:extLst>
      <p:ext uri="{BB962C8B-B14F-4D97-AF65-F5344CB8AC3E}">
        <p14:creationId xmlns:p14="http://schemas.microsoft.com/office/powerpoint/2010/main" val="170433124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כותרת 1"/>
          <p:cNvSpPr txBox="1">
            <a:spLocks/>
          </p:cNvSpPr>
          <p:nvPr/>
        </p:nvSpPr>
        <p:spPr bwMode="auto">
          <a:xfrm>
            <a:off x="2452688" y="5143501"/>
            <a:ext cx="7772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endParaRPr lang="ug-CN" altLang="he-IL" sz="2400" b="1">
              <a:solidFill>
                <a:srgbClr val="376092"/>
              </a:solidFill>
            </a:endParaRPr>
          </a:p>
        </p:txBody>
      </p:sp>
      <p:sp>
        <p:nvSpPr>
          <p:cNvPr id="12291" name="Rectangle 2"/>
          <p:cNvSpPr txBox="1">
            <a:spLocks/>
          </p:cNvSpPr>
          <p:nvPr/>
        </p:nvSpPr>
        <p:spPr bwMode="auto">
          <a:xfrm>
            <a:off x="206375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buClrTx/>
              <a:buSzTx/>
              <a:buFontTx/>
              <a:buNone/>
            </a:pPr>
            <a:r>
              <a:rPr lang="he-IL" altLang="he-IL" sz="3000" b="1">
                <a:solidFill>
                  <a:srgbClr val="376092"/>
                </a:solidFill>
              </a:rPr>
              <a:t>דוגמת פס"ד לפינוי מושכר וכספי</a:t>
            </a:r>
            <a:endParaRPr lang="en-US" altLang="he-IL" sz="3000" b="1">
              <a:solidFill>
                <a:srgbClr val="376092"/>
              </a:solidFill>
            </a:endParaRPr>
          </a:p>
        </p:txBody>
      </p:sp>
      <p:pic>
        <p:nvPicPr>
          <p:cNvPr id="9220" name="Picture 4" descr="C:\Users\user\Downloads\New Doc 67_4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716"/>
          <a:stretch/>
        </p:blipFill>
        <p:spPr bwMode="auto">
          <a:xfrm>
            <a:off x="1919536" y="1772816"/>
            <a:ext cx="8389867" cy="33706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49859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ownloads\New Doc 66_1.jpg"/>
          <p:cNvPicPr>
            <a:picLocks noChangeAspect="1" noChangeArrowheads="1"/>
          </p:cNvPicPr>
          <p:nvPr/>
        </p:nvPicPr>
        <p:blipFill rotWithShape="1">
          <a:blip r:embed="rId3"/>
          <a:srcRect l="8922" t="37802"/>
          <a:stretch/>
        </p:blipFill>
        <p:spPr bwMode="auto">
          <a:xfrm>
            <a:off x="3600450" y="1031875"/>
            <a:ext cx="6624638" cy="5595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כותרת 1"/>
          <p:cNvSpPr txBox="1">
            <a:spLocks/>
          </p:cNvSpPr>
          <p:nvPr/>
        </p:nvSpPr>
        <p:spPr bwMode="auto">
          <a:xfrm>
            <a:off x="2452688" y="5143501"/>
            <a:ext cx="7772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endParaRPr lang="ug-CN" altLang="he-IL" sz="2400" b="1">
              <a:solidFill>
                <a:srgbClr val="376092"/>
              </a:solidFill>
            </a:endParaRPr>
          </a:p>
        </p:txBody>
      </p:sp>
      <p:sp>
        <p:nvSpPr>
          <p:cNvPr id="16388" name="Rectangle 2"/>
          <p:cNvSpPr txBox="1">
            <a:spLocks/>
          </p:cNvSpPr>
          <p:nvPr/>
        </p:nvSpPr>
        <p:spPr bwMode="auto">
          <a:xfrm>
            <a:off x="206375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buClrTx/>
              <a:buSzTx/>
              <a:buFontTx/>
              <a:buNone/>
            </a:pPr>
            <a:r>
              <a:rPr lang="he-IL" altLang="he-IL" sz="3000" b="1">
                <a:solidFill>
                  <a:srgbClr val="376092"/>
                </a:solidFill>
              </a:rPr>
              <a:t>דוגמא לפסק דין פינוי מיידי</a:t>
            </a:r>
            <a:endParaRPr lang="en-US" altLang="he-IL" sz="3000" b="1">
              <a:solidFill>
                <a:srgbClr val="376092"/>
              </a:solidFill>
            </a:endParaRPr>
          </a:p>
        </p:txBody>
      </p:sp>
      <p:sp>
        <p:nvSpPr>
          <p:cNvPr id="12" name="Rectangle 11"/>
          <p:cNvSpPr/>
          <p:nvPr/>
        </p:nvSpPr>
        <p:spPr>
          <a:xfrm>
            <a:off x="6519863" y="1916113"/>
            <a:ext cx="8001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fontAlgn="base" hangingPunct="0">
              <a:spcBef>
                <a:spcPct val="0"/>
              </a:spcBef>
              <a:spcAft>
                <a:spcPct val="0"/>
              </a:spcAft>
              <a:defRPr/>
            </a:pPr>
            <a:endParaRPr lang="he-IL" sz="2000">
              <a:solidFill>
                <a:srgbClr val="000000"/>
              </a:solidFill>
            </a:endParaRPr>
          </a:p>
        </p:txBody>
      </p:sp>
      <p:sp>
        <p:nvSpPr>
          <p:cNvPr id="4" name="Oval 3"/>
          <p:cNvSpPr/>
          <p:nvPr/>
        </p:nvSpPr>
        <p:spPr>
          <a:xfrm>
            <a:off x="4819650" y="3032126"/>
            <a:ext cx="1924050" cy="354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fontAlgn="base" hangingPunct="0">
              <a:spcBef>
                <a:spcPct val="0"/>
              </a:spcBef>
              <a:spcAft>
                <a:spcPct val="0"/>
              </a:spcAft>
              <a:defRPr/>
            </a:pPr>
            <a:endParaRPr lang="he-IL" sz="2000">
              <a:solidFill>
                <a:srgbClr val="FFFFFF"/>
              </a:solidFill>
            </a:endParaRPr>
          </a:p>
        </p:txBody>
      </p:sp>
    </p:spTree>
    <p:extLst>
      <p:ext uri="{BB962C8B-B14F-4D97-AF65-F5344CB8AC3E}">
        <p14:creationId xmlns:p14="http://schemas.microsoft.com/office/powerpoint/2010/main" val="23409219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idx="4294967295"/>
          </p:nvPr>
        </p:nvSpPr>
        <p:spPr/>
        <p:txBody>
          <a:bodyPr/>
          <a:lstStyle/>
          <a:p>
            <a:r>
              <a:rPr lang="he-IL" altLang="he-IL" smtClean="0"/>
              <a:t>פתיחת התיק לביצוע פסק דין לפינוי מושכר</a:t>
            </a:r>
            <a:endParaRPr lang="en-US" altLang="he-IL" smtClean="0"/>
          </a:p>
        </p:txBody>
      </p:sp>
      <p:sp>
        <p:nvSpPr>
          <p:cNvPr id="8195" name="Rectangle 3"/>
          <p:cNvSpPr>
            <a:spLocks noGrp="1"/>
          </p:cNvSpPr>
          <p:nvPr>
            <p:ph type="body" idx="4294967295"/>
          </p:nvPr>
        </p:nvSpPr>
        <p:spPr>
          <a:xfrm>
            <a:off x="2640014" y="1628776"/>
            <a:ext cx="7164387" cy="4525963"/>
          </a:xfrm>
        </p:spPr>
        <p:txBody>
          <a:bodyPr/>
          <a:lstStyle/>
          <a:p>
            <a:pPr>
              <a:buFont typeface="Wingdings" panose="05000000000000000000" pitchFamily="2" charset="2"/>
              <a:buNone/>
              <a:defRPr/>
            </a:pPr>
            <a:r>
              <a:rPr lang="he-IL" sz="2400" b="1" dirty="0">
                <a:solidFill>
                  <a:srgbClr val="376092"/>
                </a:solidFill>
              </a:rPr>
              <a:t>מסמכים המצורפים לבקשה :</a:t>
            </a:r>
          </a:p>
          <a:p>
            <a:pPr>
              <a:spcBef>
                <a:spcPct val="50000"/>
              </a:spcBef>
              <a:buFont typeface="Wingdings" panose="05000000000000000000" pitchFamily="2" charset="2"/>
              <a:buChar char="ü"/>
              <a:defRPr/>
            </a:pPr>
            <a:r>
              <a:rPr lang="he-IL" sz="2000" dirty="0">
                <a:solidFill>
                  <a:schemeClr val="accent1">
                    <a:lumMod val="50000"/>
                  </a:schemeClr>
                </a:solidFill>
              </a:rPr>
              <a:t>טופס 209, בקשה לביצוע פס"ד, כשהוא מלא וחתום כדין.</a:t>
            </a:r>
          </a:p>
          <a:p>
            <a:pPr>
              <a:spcBef>
                <a:spcPct val="50000"/>
              </a:spcBef>
              <a:buFont typeface="Wingdings" panose="05000000000000000000" pitchFamily="2" charset="2"/>
              <a:buChar char="ü"/>
              <a:defRPr/>
            </a:pPr>
            <a:r>
              <a:rPr lang="he-IL" sz="2000" dirty="0">
                <a:solidFill>
                  <a:schemeClr val="accent1">
                    <a:lumMod val="50000"/>
                  </a:schemeClr>
                </a:solidFill>
              </a:rPr>
              <a:t>עותק של פס"ד מאושר ע"י בימ"ש.</a:t>
            </a:r>
          </a:p>
          <a:p>
            <a:pPr>
              <a:spcBef>
                <a:spcPct val="50000"/>
              </a:spcBef>
              <a:buFont typeface="Wingdings" panose="05000000000000000000" pitchFamily="2" charset="2"/>
              <a:buChar char="ü"/>
              <a:defRPr/>
            </a:pPr>
            <a:r>
              <a:rPr lang="he-IL" sz="2000" dirty="0">
                <a:solidFill>
                  <a:schemeClr val="accent1">
                    <a:lumMod val="50000"/>
                  </a:schemeClr>
                </a:solidFill>
              </a:rPr>
              <a:t>אישור המצאה של פס"ד - במקרים בהם פס"ד  ניתן שלא במעמד </a:t>
            </a:r>
          </a:p>
          <a:p>
            <a:pPr>
              <a:spcBef>
                <a:spcPct val="50000"/>
              </a:spcBef>
              <a:buFont typeface="Wingdings" panose="05000000000000000000" pitchFamily="2" charset="2"/>
              <a:buNone/>
              <a:defRPr/>
            </a:pPr>
            <a:r>
              <a:rPr lang="he-IL" sz="2000" dirty="0">
                <a:solidFill>
                  <a:schemeClr val="accent1">
                    <a:lumMod val="50000"/>
                  </a:schemeClr>
                </a:solidFill>
              </a:rPr>
              <a:t>     החייב והזוכה נדרש להמציא לחייב את פסק הדין.</a:t>
            </a:r>
          </a:p>
          <a:p>
            <a:pPr>
              <a:spcBef>
                <a:spcPct val="50000"/>
              </a:spcBef>
              <a:buFont typeface="Wingdings" panose="05000000000000000000" pitchFamily="2" charset="2"/>
              <a:buChar char="ü"/>
              <a:defRPr/>
            </a:pPr>
            <a:r>
              <a:rPr lang="he-IL" sz="2000" dirty="0">
                <a:solidFill>
                  <a:schemeClr val="accent1">
                    <a:lumMod val="50000"/>
                  </a:schemeClr>
                </a:solidFill>
              </a:rPr>
              <a:t>ייפוי </a:t>
            </a:r>
            <a:r>
              <a:rPr lang="he-IL" sz="2000" dirty="0" err="1">
                <a:solidFill>
                  <a:schemeClr val="accent1">
                    <a:lumMod val="50000"/>
                  </a:schemeClr>
                </a:solidFill>
              </a:rPr>
              <a:t>כח</a:t>
            </a:r>
            <a:r>
              <a:rPr lang="he-IL" sz="2000" dirty="0">
                <a:solidFill>
                  <a:schemeClr val="accent1">
                    <a:lumMod val="50000"/>
                  </a:schemeClr>
                </a:solidFill>
              </a:rPr>
              <a:t>.</a:t>
            </a:r>
          </a:p>
          <a:p>
            <a:pPr>
              <a:spcBef>
                <a:spcPct val="50000"/>
              </a:spcBef>
              <a:buFont typeface="Wingdings" panose="05000000000000000000" pitchFamily="2" charset="2"/>
              <a:buChar char="ü"/>
              <a:defRPr/>
            </a:pPr>
            <a:r>
              <a:rPr lang="he-IL" sz="2000" dirty="0">
                <a:solidFill>
                  <a:schemeClr val="accent1">
                    <a:lumMod val="50000"/>
                  </a:schemeClr>
                </a:solidFill>
              </a:rPr>
              <a:t>כתובת החייב צריכה להיות תואמת לכתובת הפינוי כמופיע בפס"ד.</a:t>
            </a:r>
          </a:p>
          <a:p>
            <a:pPr>
              <a:spcBef>
                <a:spcPct val="50000"/>
              </a:spcBef>
              <a:defRPr/>
            </a:pPr>
            <a:endParaRPr lang="en-US" sz="2000" dirty="0">
              <a:solidFill>
                <a:schemeClr val="tx2"/>
              </a:solidFill>
            </a:endParaRPr>
          </a:p>
        </p:txBody>
      </p:sp>
    </p:spTree>
    <p:extLst>
      <p:ext uri="{BB962C8B-B14F-4D97-AF65-F5344CB8AC3E}">
        <p14:creationId xmlns:p14="http://schemas.microsoft.com/office/powerpoint/2010/main" val="1064264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p:cNvSpPr>
          <p:nvPr/>
        </p:nvSpPr>
        <p:spPr bwMode="auto">
          <a:xfrm>
            <a:off x="206375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buClrTx/>
              <a:buSzTx/>
              <a:buFontTx/>
              <a:buNone/>
            </a:pPr>
            <a:r>
              <a:rPr lang="he-IL" altLang="he-IL" sz="3000" b="1">
                <a:solidFill>
                  <a:srgbClr val="376092"/>
                </a:solidFill>
              </a:rPr>
              <a:t>הנחיות לב"כ זוכה </a:t>
            </a:r>
            <a:endParaRPr lang="en-US" altLang="he-IL" sz="3000" b="1">
              <a:solidFill>
                <a:srgbClr val="376092"/>
              </a:solidFill>
            </a:endParaRPr>
          </a:p>
        </p:txBody>
      </p:sp>
      <p:pic>
        <p:nvPicPr>
          <p:cNvPr id="11266" name="Picture 2" descr="C:\Users\user\Downloads\New Doc 67_1.jpg"/>
          <p:cNvPicPr>
            <a:picLocks noChangeAspect="1" noChangeArrowheads="1"/>
          </p:cNvPicPr>
          <p:nvPr/>
        </p:nvPicPr>
        <p:blipFill rotWithShape="1">
          <a:blip r:embed="rId3"/>
          <a:srcRect t="14040" b="11150"/>
          <a:stretch/>
        </p:blipFill>
        <p:spPr bwMode="auto">
          <a:xfrm>
            <a:off x="3790950" y="836613"/>
            <a:ext cx="5041900" cy="5683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4941888" y="1106488"/>
            <a:ext cx="1541462" cy="323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fontAlgn="base" hangingPunct="0">
              <a:spcBef>
                <a:spcPct val="0"/>
              </a:spcBef>
              <a:spcAft>
                <a:spcPct val="0"/>
              </a:spcAft>
              <a:defRPr/>
            </a:pPr>
            <a:endParaRPr lang="he-IL" sz="2000">
              <a:solidFill>
                <a:srgbClr val="FFFFFF"/>
              </a:solidFill>
            </a:endParaRPr>
          </a:p>
        </p:txBody>
      </p:sp>
      <p:sp>
        <p:nvSpPr>
          <p:cNvPr id="6" name="Oval 5"/>
          <p:cNvSpPr/>
          <p:nvPr/>
        </p:nvSpPr>
        <p:spPr>
          <a:xfrm>
            <a:off x="4800600" y="2636838"/>
            <a:ext cx="2965450" cy="298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fontAlgn="base" hangingPunct="0">
              <a:spcBef>
                <a:spcPct val="0"/>
              </a:spcBef>
              <a:spcAft>
                <a:spcPct val="0"/>
              </a:spcAft>
              <a:defRPr/>
            </a:pPr>
            <a:endParaRPr lang="he-IL" sz="2000">
              <a:solidFill>
                <a:srgbClr val="FFFFFF"/>
              </a:solidFill>
            </a:endParaRPr>
          </a:p>
        </p:txBody>
      </p:sp>
      <p:sp>
        <p:nvSpPr>
          <p:cNvPr id="7" name="Oval 6"/>
          <p:cNvSpPr/>
          <p:nvPr/>
        </p:nvSpPr>
        <p:spPr>
          <a:xfrm>
            <a:off x="4087814" y="3962400"/>
            <a:ext cx="1539875" cy="323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fontAlgn="base" hangingPunct="0">
              <a:spcBef>
                <a:spcPct val="0"/>
              </a:spcBef>
              <a:spcAft>
                <a:spcPct val="0"/>
              </a:spcAft>
              <a:defRPr/>
            </a:pPr>
            <a:endParaRPr lang="he-IL" sz="2000">
              <a:solidFill>
                <a:srgbClr val="FFFFFF"/>
              </a:solidFill>
            </a:endParaRPr>
          </a:p>
        </p:txBody>
      </p:sp>
      <p:sp>
        <p:nvSpPr>
          <p:cNvPr id="9" name="Oval 8"/>
          <p:cNvSpPr/>
          <p:nvPr/>
        </p:nvSpPr>
        <p:spPr>
          <a:xfrm>
            <a:off x="5370514" y="5245101"/>
            <a:ext cx="3252787" cy="244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fontAlgn="base" hangingPunct="0">
              <a:spcBef>
                <a:spcPct val="0"/>
              </a:spcBef>
              <a:spcAft>
                <a:spcPct val="0"/>
              </a:spcAft>
              <a:defRPr/>
            </a:pPr>
            <a:endParaRPr lang="he-IL" sz="2000">
              <a:solidFill>
                <a:srgbClr val="FFFFFF"/>
              </a:solidFill>
            </a:endParaRPr>
          </a:p>
        </p:txBody>
      </p:sp>
      <p:sp>
        <p:nvSpPr>
          <p:cNvPr id="10" name="Oval 9"/>
          <p:cNvSpPr/>
          <p:nvPr/>
        </p:nvSpPr>
        <p:spPr>
          <a:xfrm>
            <a:off x="7253289" y="6202363"/>
            <a:ext cx="1322387" cy="322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eaLnBrk="0" fontAlgn="base" hangingPunct="0">
              <a:spcBef>
                <a:spcPct val="0"/>
              </a:spcBef>
              <a:spcAft>
                <a:spcPct val="0"/>
              </a:spcAft>
              <a:defRPr/>
            </a:pPr>
            <a:endParaRPr lang="he-IL" sz="2000">
              <a:solidFill>
                <a:srgbClr val="FFFFFF"/>
              </a:solidFill>
            </a:endParaRPr>
          </a:p>
        </p:txBody>
      </p:sp>
      <p:pic>
        <p:nvPicPr>
          <p:cNvPr id="8" name="תמונה 7"/>
          <p:cNvPicPr>
            <a:picLocks noChangeAspect="1"/>
          </p:cNvPicPr>
          <p:nvPr/>
        </p:nvPicPr>
        <p:blipFill>
          <a:blip r:embed="rId4"/>
          <a:stretch>
            <a:fillRect/>
          </a:stretch>
        </p:blipFill>
        <p:spPr>
          <a:xfrm>
            <a:off x="1847528" y="2924716"/>
            <a:ext cx="1277528" cy="995407"/>
          </a:xfrm>
          <a:prstGeom prst="ellipse">
            <a:avLst/>
          </a:prstGeom>
          <a:ln>
            <a:noFill/>
          </a:ln>
          <a:effectLst>
            <a:softEdge rad="112500"/>
          </a:effectLst>
        </p:spPr>
      </p:pic>
    </p:spTree>
    <p:extLst>
      <p:ext uri="{BB962C8B-B14F-4D97-AF65-F5344CB8AC3E}">
        <p14:creationId xmlns:p14="http://schemas.microsoft.com/office/powerpoint/2010/main" val="27645710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כותרת 1"/>
          <p:cNvSpPr txBox="1">
            <a:spLocks/>
          </p:cNvSpPr>
          <p:nvPr/>
        </p:nvSpPr>
        <p:spPr bwMode="auto">
          <a:xfrm>
            <a:off x="2452688" y="5143501"/>
            <a:ext cx="7772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endParaRPr lang="ug-CN" altLang="he-IL" sz="2400" b="1">
              <a:solidFill>
                <a:srgbClr val="376092"/>
              </a:solidFill>
            </a:endParaRPr>
          </a:p>
        </p:txBody>
      </p:sp>
      <p:sp>
        <p:nvSpPr>
          <p:cNvPr id="24579" name="Rectangle 2"/>
          <p:cNvSpPr txBox="1">
            <a:spLocks/>
          </p:cNvSpPr>
          <p:nvPr/>
        </p:nvSpPr>
        <p:spPr bwMode="auto">
          <a:xfrm>
            <a:off x="206375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buClrTx/>
              <a:buSzTx/>
              <a:buFontTx/>
              <a:buNone/>
            </a:pPr>
            <a:r>
              <a:rPr lang="he-IL" altLang="he-IL" sz="3000" b="1">
                <a:solidFill>
                  <a:srgbClr val="376092"/>
                </a:solidFill>
              </a:rPr>
              <a:t>אופן ביצוע המצאת האזהרה</a:t>
            </a:r>
            <a:endParaRPr lang="en-US" altLang="he-IL" sz="3000" b="1">
              <a:solidFill>
                <a:srgbClr val="376092"/>
              </a:solidFill>
            </a:endParaRPr>
          </a:p>
        </p:txBody>
      </p:sp>
      <p:pic>
        <p:nvPicPr>
          <p:cNvPr id="13316" name="Picture 2" descr="C:\Users\user\Downloads\New Doc 67_7.jpg"/>
          <p:cNvPicPr>
            <a:picLocks noChangeAspect="1" noChangeArrowheads="1"/>
          </p:cNvPicPr>
          <p:nvPr/>
        </p:nvPicPr>
        <p:blipFill>
          <a:blip r:embed="rId3"/>
          <a:srcRect/>
          <a:stretch>
            <a:fillRect/>
          </a:stretch>
        </p:blipFill>
        <p:spPr bwMode="auto">
          <a:xfrm>
            <a:off x="2265364" y="1427164"/>
            <a:ext cx="7826375" cy="4706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14210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p:cNvSpPr>
          <p:nvPr/>
        </p:nvSpPr>
        <p:spPr bwMode="auto">
          <a:xfrm>
            <a:off x="206375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buClrTx/>
              <a:buSzTx/>
              <a:buFontTx/>
              <a:buNone/>
            </a:pPr>
            <a:r>
              <a:rPr lang="he-IL" altLang="he-IL" sz="3000" b="1">
                <a:solidFill>
                  <a:srgbClr val="376092"/>
                </a:solidFill>
              </a:rPr>
              <a:t>המצאת אזהרה</a:t>
            </a:r>
            <a:endParaRPr lang="en-US" altLang="he-IL" sz="3000" b="1">
              <a:solidFill>
                <a:srgbClr val="376092"/>
              </a:solidFill>
            </a:endParaRPr>
          </a:p>
        </p:txBody>
      </p:sp>
      <p:sp>
        <p:nvSpPr>
          <p:cNvPr id="14340" name="Rectangle 1"/>
          <p:cNvSpPr>
            <a:spLocks noChangeArrowheads="1"/>
          </p:cNvSpPr>
          <p:nvPr/>
        </p:nvSpPr>
        <p:spPr bwMode="auto">
          <a:xfrm>
            <a:off x="2483807" y="1700809"/>
            <a:ext cx="6840538" cy="3108325"/>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lnRef>
          <a:fillRef idx="1">
            <a:schemeClr val="lt1"/>
          </a:fillRef>
          <a:effectRef idx="0">
            <a:schemeClr val="accent5"/>
          </a:effectRef>
          <a:fontRef idx="minor">
            <a:schemeClr val="dk1"/>
          </a:fontRef>
        </p:style>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he-IL" altLang="he-IL" sz="2800" b="1" dirty="0">
                <a:solidFill>
                  <a:srgbClr val="000000"/>
                </a:solidFill>
                <a:latin typeface="David" panose="020E0502060401010101" pitchFamily="34" charset="-79"/>
                <a:cs typeface="David" panose="020E0502060401010101" pitchFamily="34" charset="-79"/>
              </a:rPr>
              <a:t>7(א2)        הוגשה בקשה לביצוע פסק דין לפינוי מושכר, תכלול האזהרה הודעה לחייב בשפה פשוטה וברורה, כי אם לא ימלא אחר פסק הדין בתוך התקופה כאמור בסעיף קטן (א), תהיה למנהל לשכת ההוצאה לפועל סמכות להיכנס למקרקעין האמורים, </a:t>
            </a:r>
            <a:r>
              <a:rPr lang="he-IL" altLang="he-IL" sz="2800" b="1" dirty="0" err="1">
                <a:solidFill>
                  <a:srgbClr val="000000"/>
                </a:solidFill>
                <a:latin typeface="David" panose="020E0502060401010101" pitchFamily="34" charset="-79"/>
                <a:cs typeface="David" panose="020E0502060401010101" pitchFamily="34" charset="-79"/>
              </a:rPr>
              <a:t>לפנותם</a:t>
            </a:r>
            <a:r>
              <a:rPr lang="he-IL" altLang="he-IL" sz="2800" b="1" dirty="0">
                <a:solidFill>
                  <a:srgbClr val="000000"/>
                </a:solidFill>
                <a:latin typeface="David" panose="020E0502060401010101" pitchFamily="34" charset="-79"/>
                <a:cs typeface="David" panose="020E0502060401010101" pitchFamily="34" charset="-79"/>
              </a:rPr>
              <a:t> ולמסרם למי שזכאי לקבלם לפי פסק הדין, בהתאם להוראות סעיף 64.</a:t>
            </a:r>
          </a:p>
        </p:txBody>
      </p:sp>
      <p:pic>
        <p:nvPicPr>
          <p:cNvPr id="26628" name="תמונה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5084763"/>
            <a:ext cx="1223963"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48749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p:cNvSpPr>
          <p:nvPr/>
        </p:nvSpPr>
        <p:spPr bwMode="auto">
          <a:xfrm>
            <a:off x="206375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buClrTx/>
              <a:buSzTx/>
              <a:buFontTx/>
              <a:buNone/>
            </a:pPr>
            <a:r>
              <a:rPr lang="he-IL" altLang="he-IL" sz="3000" b="1">
                <a:solidFill>
                  <a:srgbClr val="376092"/>
                </a:solidFill>
              </a:rPr>
              <a:t>אזהרה + הודעת פינוי</a:t>
            </a:r>
            <a:endParaRPr lang="en-US" altLang="he-IL" sz="3000" b="1">
              <a:solidFill>
                <a:srgbClr val="376092"/>
              </a:solidFill>
            </a:endParaRPr>
          </a:p>
        </p:txBody>
      </p:sp>
      <p:pic>
        <p:nvPicPr>
          <p:cNvPr id="17412" name="Picture 2" descr="C:\Users\user\Downloads\New Doc 67_6.jpg"/>
          <p:cNvPicPr>
            <a:picLocks noChangeAspect="1" noChangeArrowheads="1"/>
          </p:cNvPicPr>
          <p:nvPr/>
        </p:nvPicPr>
        <p:blipFill rotWithShape="1">
          <a:blip r:embed="rId3"/>
          <a:srcRect b="5613"/>
          <a:stretch/>
        </p:blipFill>
        <p:spPr bwMode="auto">
          <a:xfrm>
            <a:off x="1473200" y="1677989"/>
            <a:ext cx="9144000" cy="3214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6"/>
          <p:cNvSpPr>
            <a:spLocks noChangeArrowheads="1"/>
          </p:cNvSpPr>
          <p:nvPr/>
        </p:nvSpPr>
        <p:spPr bwMode="auto">
          <a:xfrm>
            <a:off x="5951539" y="3213101"/>
            <a:ext cx="504825" cy="144463"/>
          </a:xfrm>
          <a:prstGeom prst="rect">
            <a:avLst/>
          </a:prstGeom>
          <a:solidFill>
            <a:srgbClr val="FF0000">
              <a:alpha val="2392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ClrTx/>
              <a:buSzTx/>
              <a:buFontTx/>
              <a:buNone/>
            </a:pPr>
            <a:endParaRPr lang="en-AU" altLang="he-IL" sz="2000">
              <a:solidFill>
                <a:srgbClr val="000000"/>
              </a:solidFill>
              <a:latin typeface="Arial" panose="020B0604020202020204" pitchFamily="34" charset="0"/>
            </a:endParaRPr>
          </a:p>
        </p:txBody>
      </p:sp>
      <p:sp>
        <p:nvSpPr>
          <p:cNvPr id="30725" name="Rectangle 7"/>
          <p:cNvSpPr>
            <a:spLocks noChangeArrowheads="1"/>
          </p:cNvSpPr>
          <p:nvPr/>
        </p:nvSpPr>
        <p:spPr bwMode="auto">
          <a:xfrm>
            <a:off x="9767889" y="3357564"/>
            <a:ext cx="865187" cy="142875"/>
          </a:xfrm>
          <a:prstGeom prst="rect">
            <a:avLst/>
          </a:prstGeom>
          <a:solidFill>
            <a:srgbClr val="FF0000">
              <a:alpha val="2392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ClrTx/>
              <a:buSzTx/>
              <a:buFontTx/>
              <a:buNone/>
            </a:pPr>
            <a:endParaRPr lang="en-AU" altLang="he-IL" sz="2000">
              <a:solidFill>
                <a:srgbClr val="000000"/>
              </a:solidFill>
              <a:latin typeface="Arial" panose="020B0604020202020204" pitchFamily="34" charset="0"/>
            </a:endParaRPr>
          </a:p>
        </p:txBody>
      </p:sp>
      <p:sp>
        <p:nvSpPr>
          <p:cNvPr id="30726" name="Rectangle 8"/>
          <p:cNvSpPr>
            <a:spLocks noChangeArrowheads="1"/>
          </p:cNvSpPr>
          <p:nvPr/>
        </p:nvSpPr>
        <p:spPr bwMode="auto">
          <a:xfrm>
            <a:off x="7175500" y="2708276"/>
            <a:ext cx="2160588" cy="144463"/>
          </a:xfrm>
          <a:prstGeom prst="rect">
            <a:avLst/>
          </a:prstGeom>
          <a:solidFill>
            <a:srgbClr val="FF0000">
              <a:alpha val="2392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ClrTx/>
              <a:buSzTx/>
              <a:buFontTx/>
              <a:buNone/>
            </a:pPr>
            <a:endParaRPr lang="en-AU" altLang="he-IL" sz="2000">
              <a:solidFill>
                <a:srgbClr val="000000"/>
              </a:solidFill>
              <a:latin typeface="Arial" panose="020B0604020202020204" pitchFamily="34" charset="0"/>
            </a:endParaRPr>
          </a:p>
        </p:txBody>
      </p:sp>
    </p:spTree>
    <p:extLst>
      <p:ext uri="{BB962C8B-B14F-4D97-AF65-F5344CB8AC3E}">
        <p14:creationId xmlns:p14="http://schemas.microsoft.com/office/powerpoint/2010/main" val="211410632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כותרת 1"/>
          <p:cNvSpPr txBox="1">
            <a:spLocks/>
          </p:cNvSpPr>
          <p:nvPr/>
        </p:nvSpPr>
        <p:spPr bwMode="auto">
          <a:xfrm>
            <a:off x="2452688" y="5143501"/>
            <a:ext cx="7772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fontAlgn="base">
              <a:spcBef>
                <a:spcPct val="0"/>
              </a:spcBef>
              <a:spcAft>
                <a:spcPct val="0"/>
              </a:spcAft>
              <a:buClrTx/>
              <a:buSzTx/>
              <a:buFontTx/>
              <a:buNone/>
            </a:pPr>
            <a:endParaRPr lang="ug-CN" altLang="he-IL" sz="2400" b="1">
              <a:solidFill>
                <a:srgbClr val="376092"/>
              </a:solidFill>
            </a:endParaRPr>
          </a:p>
        </p:txBody>
      </p:sp>
      <p:sp>
        <p:nvSpPr>
          <p:cNvPr id="34819" name="Rectangle 2"/>
          <p:cNvSpPr txBox="1">
            <a:spLocks/>
          </p:cNvSpPr>
          <p:nvPr/>
        </p:nvSpPr>
        <p:spPr bwMode="auto">
          <a:xfrm>
            <a:off x="206375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0" fontAlgn="base" hangingPunct="0">
              <a:spcBef>
                <a:spcPct val="0"/>
              </a:spcBef>
              <a:spcAft>
                <a:spcPct val="0"/>
              </a:spcAft>
              <a:buClrTx/>
              <a:buSzTx/>
              <a:buFontTx/>
              <a:buNone/>
            </a:pPr>
            <a:r>
              <a:rPr lang="he-IL" altLang="he-IL" sz="3000" b="1">
                <a:solidFill>
                  <a:srgbClr val="376092"/>
                </a:solidFill>
              </a:rPr>
              <a:t>המצאה לצד שלישי והדבקה על הדלת</a:t>
            </a:r>
            <a:endParaRPr lang="en-US" altLang="he-IL" sz="3000" b="1">
              <a:solidFill>
                <a:srgbClr val="376092"/>
              </a:solidFill>
            </a:endParaRPr>
          </a:p>
        </p:txBody>
      </p:sp>
      <p:sp>
        <p:nvSpPr>
          <p:cNvPr id="19460" name="Rectangle 1"/>
          <p:cNvSpPr>
            <a:spLocks noChangeArrowheads="1"/>
          </p:cNvSpPr>
          <p:nvPr/>
        </p:nvSpPr>
        <p:spPr bwMode="auto">
          <a:xfrm>
            <a:off x="2714625" y="1589089"/>
            <a:ext cx="6927850" cy="397033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he-IL" altLang="he-IL" sz="2800" b="1" dirty="0">
                <a:solidFill>
                  <a:srgbClr val="000000"/>
                </a:solidFill>
                <a:latin typeface="David" panose="020E0502060401010101" pitchFamily="34" charset="-79"/>
                <a:cs typeface="David" panose="020E0502060401010101" pitchFamily="34" charset="-79"/>
              </a:rPr>
              <a:t>7(ב) (2)   על אף הוראות פסקה (1), המצאת אזהרה בבקשה לביצוע פסק דין לפינוי מושכר תומצא לחייב וכן לצד שלישי המחזיק במקרקעין או בחלק מהם, בדואר רשום עם אישור מסירה או במסירתו על ידי מנהל לשכת ההוצאה לפועל; היו המקרקעין נעולים או שלא היה אפשר להמציא את ההודעה כאמור ידביק מנהל לשכת ההוצאה לפועל את ההודעה על פתח המקרקעין או יקבע אותה עליהם ויערוך דין וחשבון על פעולתו.</a:t>
            </a:r>
          </a:p>
        </p:txBody>
      </p:sp>
      <p:sp>
        <p:nvSpPr>
          <p:cNvPr id="34821" name="Rectangle 8"/>
          <p:cNvSpPr>
            <a:spLocks noChangeArrowheads="1"/>
          </p:cNvSpPr>
          <p:nvPr/>
        </p:nvSpPr>
        <p:spPr bwMode="auto">
          <a:xfrm>
            <a:off x="4645026" y="2125664"/>
            <a:ext cx="1801813" cy="358775"/>
          </a:xfrm>
          <a:prstGeom prst="rect">
            <a:avLst/>
          </a:prstGeom>
          <a:solidFill>
            <a:srgbClr val="FF0000">
              <a:alpha val="2392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ClrTx/>
              <a:buSzTx/>
              <a:buFontTx/>
              <a:buNone/>
            </a:pPr>
            <a:endParaRPr lang="en-AU" altLang="he-IL" sz="2000">
              <a:solidFill>
                <a:srgbClr val="000000"/>
              </a:solidFill>
              <a:latin typeface="Arial" panose="020B0604020202020204" pitchFamily="34" charset="0"/>
            </a:endParaRPr>
          </a:p>
        </p:txBody>
      </p:sp>
      <p:sp>
        <p:nvSpPr>
          <p:cNvPr id="34822" name="Rectangle 8"/>
          <p:cNvSpPr>
            <a:spLocks noChangeArrowheads="1"/>
          </p:cNvSpPr>
          <p:nvPr/>
        </p:nvSpPr>
        <p:spPr bwMode="auto">
          <a:xfrm>
            <a:off x="5545139" y="3022601"/>
            <a:ext cx="4067175" cy="360363"/>
          </a:xfrm>
          <a:prstGeom prst="rect">
            <a:avLst/>
          </a:prstGeom>
          <a:solidFill>
            <a:srgbClr val="FF0000">
              <a:alpha val="2392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ClrTx/>
              <a:buSzTx/>
              <a:buFontTx/>
              <a:buNone/>
            </a:pPr>
            <a:endParaRPr lang="en-AU" altLang="he-IL" sz="2000">
              <a:solidFill>
                <a:srgbClr val="000000"/>
              </a:solidFill>
              <a:latin typeface="Arial" panose="020B0604020202020204" pitchFamily="34" charset="0"/>
            </a:endParaRPr>
          </a:p>
        </p:txBody>
      </p:sp>
      <p:sp>
        <p:nvSpPr>
          <p:cNvPr id="34823" name="Rectangle 8"/>
          <p:cNvSpPr>
            <a:spLocks noChangeArrowheads="1"/>
          </p:cNvSpPr>
          <p:nvPr/>
        </p:nvSpPr>
        <p:spPr bwMode="auto">
          <a:xfrm>
            <a:off x="2855913" y="3394076"/>
            <a:ext cx="1008062" cy="360363"/>
          </a:xfrm>
          <a:prstGeom prst="rect">
            <a:avLst/>
          </a:prstGeom>
          <a:solidFill>
            <a:srgbClr val="FF0000">
              <a:alpha val="2392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ClrTx/>
              <a:buSzTx/>
              <a:buFontTx/>
              <a:buNone/>
            </a:pPr>
            <a:endParaRPr lang="en-AU" altLang="he-IL" sz="2000">
              <a:solidFill>
                <a:srgbClr val="000000"/>
              </a:solidFill>
              <a:latin typeface="Arial" panose="020B0604020202020204" pitchFamily="34" charset="0"/>
            </a:endParaRPr>
          </a:p>
        </p:txBody>
      </p:sp>
      <p:sp>
        <p:nvSpPr>
          <p:cNvPr id="34824" name="Rectangle 8"/>
          <p:cNvSpPr>
            <a:spLocks noChangeArrowheads="1"/>
          </p:cNvSpPr>
          <p:nvPr/>
        </p:nvSpPr>
        <p:spPr bwMode="auto">
          <a:xfrm>
            <a:off x="8740775" y="4238626"/>
            <a:ext cx="863600" cy="360363"/>
          </a:xfrm>
          <a:prstGeom prst="rect">
            <a:avLst/>
          </a:prstGeom>
          <a:solidFill>
            <a:srgbClr val="FF0000">
              <a:alpha val="2392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r" rtl="1">
              <a:spcBef>
                <a:spcPct val="20000"/>
              </a:spcBef>
              <a:buClr>
                <a:srgbClr val="376092"/>
              </a:buClr>
              <a:buSzPct val="120000"/>
              <a:buFont typeface="Wingdings" panose="05000000000000000000" pitchFamily="2" charset="2"/>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Clr>
                <a:srgbClr val="558ED5"/>
              </a:buClr>
              <a:buFont typeface="Wingdings" panose="05000000000000000000" pitchFamily="2" charset="2"/>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0" fontAlgn="base" hangingPunct="0">
              <a:spcBef>
                <a:spcPct val="0"/>
              </a:spcBef>
              <a:spcAft>
                <a:spcPct val="0"/>
              </a:spcAft>
              <a:buClrTx/>
              <a:buSzTx/>
              <a:buFontTx/>
              <a:buNone/>
            </a:pPr>
            <a:endParaRPr lang="en-AU" altLang="he-IL" sz="2000">
              <a:solidFill>
                <a:srgbClr val="000000"/>
              </a:solidFill>
              <a:latin typeface="Arial" panose="020B0604020202020204" pitchFamily="34" charset="0"/>
            </a:endParaRPr>
          </a:p>
        </p:txBody>
      </p:sp>
    </p:spTree>
    <p:extLst>
      <p:ext uri="{BB962C8B-B14F-4D97-AF65-F5344CB8AC3E}">
        <p14:creationId xmlns:p14="http://schemas.microsoft.com/office/powerpoint/2010/main" val="275103599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ערכת נושא Office">
  <a:themeElements>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ערכת נושא Offic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רכת נושא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TotalTime>
  <Words>904</Words>
  <Application>Microsoft Office PowerPoint</Application>
  <PresentationFormat>מותאם אישית</PresentationFormat>
  <Paragraphs>136</Paragraphs>
  <Slides>16</Slides>
  <Notes>14</Notes>
  <HiddenSlides>0</HiddenSlides>
  <MMClips>0</MMClips>
  <ScaleCrop>false</ScaleCrop>
  <HeadingPairs>
    <vt:vector size="4" baseType="variant">
      <vt:variant>
        <vt:lpstr>ערכת נושא</vt:lpstr>
      </vt:variant>
      <vt:variant>
        <vt:i4>16</vt:i4>
      </vt:variant>
      <vt:variant>
        <vt:lpstr>כותרות שקופיות</vt:lpstr>
      </vt:variant>
      <vt:variant>
        <vt:i4>16</vt:i4>
      </vt:variant>
    </vt:vector>
  </HeadingPairs>
  <TitlesOfParts>
    <vt:vector size="32" baseType="lpstr">
      <vt:lpstr>1_ערכת נושא Office</vt:lpstr>
      <vt:lpstr>2_ערכת נושא Office</vt:lpstr>
      <vt:lpstr>3_ערכת נושא Office</vt:lpstr>
      <vt:lpstr>4_ערכת נושא Office</vt:lpstr>
      <vt:lpstr>5_ערכת נושא Office</vt:lpstr>
      <vt:lpstr>6_ערכת נושא Office</vt:lpstr>
      <vt:lpstr>7_ערכת נושא Office</vt:lpstr>
      <vt:lpstr>8_ערכת נושא Office</vt:lpstr>
      <vt:lpstr>9_ערכת נושא Office</vt:lpstr>
      <vt:lpstr>10_ערכת נושא Office</vt:lpstr>
      <vt:lpstr>11_ערכת נושא Office</vt:lpstr>
      <vt:lpstr>12_ערכת נושא Office</vt:lpstr>
      <vt:lpstr>13_ערכת נושא Office</vt:lpstr>
      <vt:lpstr>14_ערכת נושא Office</vt:lpstr>
      <vt:lpstr>15_ערכת נושא Office</vt:lpstr>
      <vt:lpstr>16_ערכת נושא Office</vt:lpstr>
      <vt:lpstr>מועד פתיחת תיק פינוי מושכר</vt:lpstr>
      <vt:lpstr>מצגת של PowerPoint</vt:lpstr>
      <vt:lpstr>מצגת של PowerPoint</vt:lpstr>
      <vt:lpstr>פתיחת התיק לביצוע פסק דין לפינוי מושכר</vt:lpstr>
      <vt:lpstr>מצגת של PowerPoint</vt:lpstr>
      <vt:lpstr>מצגת של PowerPoint</vt:lpstr>
      <vt:lpstr>מצגת של PowerPoint</vt:lpstr>
      <vt:lpstr>מצגת של PowerPoint</vt:lpstr>
      <vt:lpstr>מצגת של PowerPoint</vt:lpstr>
      <vt:lpstr>מצגת של PowerPoint</vt:lpstr>
      <vt:lpstr>בקשה להארכת מועד לביצוע הפינוי</vt:lpstr>
      <vt:lpstr>מצגת של PowerPoint</vt:lpstr>
      <vt:lpstr>עיכוב הליכי פינוי</vt:lpstr>
      <vt:lpstr>טענות צד שלישי</vt:lpstr>
      <vt:lpstr>חייב שחזר לאחר פינוי על פי סעיף 66 </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מועד פתיחת תיק פינוי מושכר</dc:title>
  <dc:creator>קטיה בלומנפלד</dc:creator>
  <cp:lastModifiedBy>Yosef Weitzman</cp:lastModifiedBy>
  <cp:revision>2</cp:revision>
  <dcterms:created xsi:type="dcterms:W3CDTF">2016-01-05T06:25:05Z</dcterms:created>
  <dcterms:modified xsi:type="dcterms:W3CDTF">2016-03-28T19:24:59Z</dcterms:modified>
</cp:coreProperties>
</file>