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66" r:id="rId1"/>
  </p:sldMasterIdLst>
  <p:sldIdLst>
    <p:sldId id="256" r:id="rId2"/>
    <p:sldId id="257" r:id="rId3"/>
    <p:sldId id="258" r:id="rId4"/>
    <p:sldId id="259" r:id="rId5"/>
    <p:sldId id="261" r:id="rId6"/>
    <p:sldId id="265" r:id="rId7"/>
    <p:sldId id="280" r:id="rId8"/>
    <p:sldId id="262" r:id="rId9"/>
    <p:sldId id="263" r:id="rId10"/>
    <p:sldId id="264"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100" d="100"/>
          <a:sy n="100" d="100"/>
        </p:scale>
        <p:origin x="21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4CA5E119-99E6-4093-8F5A-D996E5991DA5}" type="datetimeFigureOut">
              <a:rPr lang="he-IL" smtClean="0"/>
              <a:t>ל'/שבט/תשע"ז</a:t>
            </a:fld>
            <a:endParaRPr lang="he-IL"/>
          </a:p>
        </p:txBody>
      </p:sp>
      <p:sp>
        <p:nvSpPr>
          <p:cNvPr id="5" name="Footer Placeholder 4"/>
          <p:cNvSpPr>
            <a:spLocks noGrp="1"/>
          </p:cNvSpPr>
          <p:nvPr>
            <p:ph type="ftr" sz="quarter" idx="11"/>
          </p:nvPr>
        </p:nvSpPr>
        <p:spPr/>
        <p:txBody>
          <a:bodyPr/>
          <a:lstStyle/>
          <a:p>
            <a:endParaRPr lang="he-IL"/>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BE8B1086-54A4-44C2-84A2-A5D574B4619E}" type="slidenum">
              <a:rPr lang="he-IL" smtClean="0"/>
              <a:t>‹#›</a:t>
            </a:fld>
            <a:endParaRPr lang="he-IL"/>
          </a:p>
        </p:txBody>
      </p:sp>
    </p:spTree>
    <p:extLst>
      <p:ext uri="{BB962C8B-B14F-4D97-AF65-F5344CB8AC3E}">
        <p14:creationId xmlns:p14="http://schemas.microsoft.com/office/powerpoint/2010/main" val="697966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4CA5E119-99E6-4093-8F5A-D996E5991DA5}" type="datetimeFigureOut">
              <a:rPr lang="he-IL" smtClean="0"/>
              <a:t>ל'/שבט/תשע"ז</a:t>
            </a:fld>
            <a:endParaRPr lang="he-IL"/>
          </a:p>
        </p:txBody>
      </p:sp>
      <p:sp>
        <p:nvSpPr>
          <p:cNvPr id="5" name="Footer Placeholder 4"/>
          <p:cNvSpPr>
            <a:spLocks noGrp="1"/>
          </p:cNvSpPr>
          <p:nvPr>
            <p:ph type="ftr" sz="quarter" idx="11"/>
          </p:nvPr>
        </p:nvSpPr>
        <p:spPr/>
        <p:txBody>
          <a:bodyPr/>
          <a:lstStyle/>
          <a:p>
            <a:endParaRPr lang="he-IL"/>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E8B1086-54A4-44C2-84A2-A5D574B4619E}" type="slidenum">
              <a:rPr lang="he-IL" smtClean="0"/>
              <a:t>‹#›</a:t>
            </a:fld>
            <a:endParaRPr lang="he-IL"/>
          </a:p>
        </p:txBody>
      </p:sp>
    </p:spTree>
    <p:extLst>
      <p:ext uri="{BB962C8B-B14F-4D97-AF65-F5344CB8AC3E}">
        <p14:creationId xmlns:p14="http://schemas.microsoft.com/office/powerpoint/2010/main" val="2942633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4CA5E119-99E6-4093-8F5A-D996E5991DA5}" type="datetimeFigureOut">
              <a:rPr lang="he-IL" smtClean="0"/>
              <a:t>ל'/שבט/תשע"ז</a:t>
            </a:fld>
            <a:endParaRPr lang="he-IL"/>
          </a:p>
        </p:txBody>
      </p:sp>
      <p:sp>
        <p:nvSpPr>
          <p:cNvPr id="5" name="Footer Placeholder 4"/>
          <p:cNvSpPr>
            <a:spLocks noGrp="1"/>
          </p:cNvSpPr>
          <p:nvPr>
            <p:ph type="ftr" sz="quarter" idx="11"/>
          </p:nvPr>
        </p:nvSpPr>
        <p:spPr/>
        <p:txBody>
          <a:bodyPr/>
          <a:lstStyle/>
          <a:p>
            <a:endParaRPr lang="he-IL"/>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E8B1086-54A4-44C2-84A2-A5D574B4619E}" type="slidenum">
              <a:rPr lang="he-IL" smtClean="0"/>
              <a:t>‹#›</a:t>
            </a:fld>
            <a:endParaRPr lang="he-IL"/>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444883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4CA5E119-99E6-4093-8F5A-D996E5991DA5}" type="datetimeFigureOut">
              <a:rPr lang="he-IL" smtClean="0"/>
              <a:t>ל'/שבט/תשע"ז</a:t>
            </a:fld>
            <a:endParaRPr lang="he-IL"/>
          </a:p>
        </p:txBody>
      </p:sp>
      <p:sp>
        <p:nvSpPr>
          <p:cNvPr id="6" name="Footer Placeholder 5"/>
          <p:cNvSpPr>
            <a:spLocks noGrp="1"/>
          </p:cNvSpPr>
          <p:nvPr>
            <p:ph type="ftr" sz="quarter" idx="11"/>
          </p:nvPr>
        </p:nvSpPr>
        <p:spPr/>
        <p:txBody>
          <a:bodyPr/>
          <a:lstStyle/>
          <a:p>
            <a:endParaRPr lang="he-IL"/>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E8B1086-54A4-44C2-84A2-A5D574B4619E}" type="slidenum">
              <a:rPr lang="he-IL" smtClean="0"/>
              <a:t>‹#›</a:t>
            </a:fld>
            <a:endParaRPr lang="he-IL"/>
          </a:p>
        </p:txBody>
      </p:sp>
    </p:spTree>
    <p:extLst>
      <p:ext uri="{BB962C8B-B14F-4D97-AF65-F5344CB8AC3E}">
        <p14:creationId xmlns:p14="http://schemas.microsoft.com/office/powerpoint/2010/main" val="2300716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4CA5E119-99E6-4093-8F5A-D996E5991DA5}" type="datetimeFigureOut">
              <a:rPr lang="he-IL" smtClean="0"/>
              <a:t>ל'/שבט/תשע"ז</a:t>
            </a:fld>
            <a:endParaRPr lang="he-IL"/>
          </a:p>
        </p:txBody>
      </p:sp>
      <p:sp>
        <p:nvSpPr>
          <p:cNvPr id="6" name="Footer Placeholder 5"/>
          <p:cNvSpPr>
            <a:spLocks noGrp="1"/>
          </p:cNvSpPr>
          <p:nvPr>
            <p:ph type="ftr" sz="quarter" idx="11"/>
          </p:nvPr>
        </p:nvSpPr>
        <p:spPr/>
        <p:txBody>
          <a:bodyPr/>
          <a:lstStyle/>
          <a:p>
            <a:endParaRPr lang="he-IL"/>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E8B1086-54A4-44C2-84A2-A5D574B4619E}" type="slidenum">
              <a:rPr lang="he-IL" smtClean="0"/>
              <a:t>‹#›</a:t>
            </a:fld>
            <a:endParaRPr lang="he-IL"/>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579648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4CA5E119-99E6-4093-8F5A-D996E5991DA5}" type="datetimeFigureOut">
              <a:rPr lang="he-IL" smtClean="0"/>
              <a:t>ל'/שבט/תשע"ז</a:t>
            </a:fld>
            <a:endParaRPr lang="he-IL"/>
          </a:p>
        </p:txBody>
      </p:sp>
      <p:sp>
        <p:nvSpPr>
          <p:cNvPr id="6" name="Footer Placeholder 5"/>
          <p:cNvSpPr>
            <a:spLocks noGrp="1"/>
          </p:cNvSpPr>
          <p:nvPr>
            <p:ph type="ftr" sz="quarter" idx="11"/>
          </p:nvPr>
        </p:nvSpPr>
        <p:spPr/>
        <p:txBody>
          <a:bodyPr/>
          <a:lstStyle/>
          <a:p>
            <a:endParaRPr lang="he-IL"/>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E8B1086-54A4-44C2-84A2-A5D574B4619E}" type="slidenum">
              <a:rPr lang="he-IL" smtClean="0"/>
              <a:t>‹#›</a:t>
            </a:fld>
            <a:endParaRPr lang="he-IL"/>
          </a:p>
        </p:txBody>
      </p:sp>
    </p:spTree>
    <p:extLst>
      <p:ext uri="{BB962C8B-B14F-4D97-AF65-F5344CB8AC3E}">
        <p14:creationId xmlns:p14="http://schemas.microsoft.com/office/powerpoint/2010/main" val="17066000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CA5E119-99E6-4093-8F5A-D996E5991DA5}" type="datetimeFigureOut">
              <a:rPr lang="he-IL" smtClean="0"/>
              <a:t>ל'/שבט/תשע"ז</a:t>
            </a:fld>
            <a:endParaRPr lang="he-IL"/>
          </a:p>
        </p:txBody>
      </p:sp>
      <p:sp>
        <p:nvSpPr>
          <p:cNvPr id="5" name="Footer Placeholder 4"/>
          <p:cNvSpPr>
            <a:spLocks noGrp="1"/>
          </p:cNvSpPr>
          <p:nvPr>
            <p:ph type="ftr" sz="quarter" idx="11"/>
          </p:nvPr>
        </p:nvSpPr>
        <p:spPr/>
        <p:txBody>
          <a:bodyPr/>
          <a:lstStyle/>
          <a:p>
            <a:endParaRPr lang="he-IL"/>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8B1086-54A4-44C2-84A2-A5D574B4619E}" type="slidenum">
              <a:rPr lang="he-IL" smtClean="0"/>
              <a:t>‹#›</a:t>
            </a:fld>
            <a:endParaRPr lang="he-IL"/>
          </a:p>
        </p:txBody>
      </p:sp>
    </p:spTree>
    <p:extLst>
      <p:ext uri="{BB962C8B-B14F-4D97-AF65-F5344CB8AC3E}">
        <p14:creationId xmlns:p14="http://schemas.microsoft.com/office/powerpoint/2010/main" val="14832746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CA5E119-99E6-4093-8F5A-D996E5991DA5}" type="datetimeFigureOut">
              <a:rPr lang="he-IL" smtClean="0"/>
              <a:t>ל'/שבט/תשע"ז</a:t>
            </a:fld>
            <a:endParaRPr lang="he-IL"/>
          </a:p>
        </p:txBody>
      </p:sp>
      <p:sp>
        <p:nvSpPr>
          <p:cNvPr id="5" name="Footer Placeholder 4"/>
          <p:cNvSpPr>
            <a:spLocks noGrp="1"/>
          </p:cNvSpPr>
          <p:nvPr>
            <p:ph type="ftr" sz="quarter" idx="11"/>
          </p:nvPr>
        </p:nvSpPr>
        <p:spPr/>
        <p:txBody>
          <a:bodyPr/>
          <a:lstStyle/>
          <a:p>
            <a:endParaRPr lang="he-IL"/>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8B1086-54A4-44C2-84A2-A5D574B4619E}" type="slidenum">
              <a:rPr lang="he-IL" smtClean="0"/>
              <a:t>‹#›</a:t>
            </a:fld>
            <a:endParaRPr lang="he-IL"/>
          </a:p>
        </p:txBody>
      </p:sp>
    </p:spTree>
    <p:extLst>
      <p:ext uri="{BB962C8B-B14F-4D97-AF65-F5344CB8AC3E}">
        <p14:creationId xmlns:p14="http://schemas.microsoft.com/office/powerpoint/2010/main" val="1163893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CA5E119-99E6-4093-8F5A-D996E5991DA5}" type="datetimeFigureOut">
              <a:rPr lang="he-IL" smtClean="0"/>
              <a:t>ל'/שבט/תשע"ז</a:t>
            </a:fld>
            <a:endParaRPr lang="he-IL"/>
          </a:p>
        </p:txBody>
      </p:sp>
      <p:sp>
        <p:nvSpPr>
          <p:cNvPr id="5" name="Footer Placeholder 4"/>
          <p:cNvSpPr>
            <a:spLocks noGrp="1"/>
          </p:cNvSpPr>
          <p:nvPr>
            <p:ph type="ftr" sz="quarter" idx="11"/>
          </p:nvPr>
        </p:nvSpPr>
        <p:spPr/>
        <p:txBody>
          <a:bodyPr/>
          <a:lstStyle/>
          <a:p>
            <a:endParaRPr lang="he-IL"/>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8B1086-54A4-44C2-84A2-A5D574B4619E}" type="slidenum">
              <a:rPr lang="he-IL" smtClean="0"/>
              <a:t>‹#›</a:t>
            </a:fld>
            <a:endParaRPr lang="he-IL"/>
          </a:p>
        </p:txBody>
      </p:sp>
    </p:spTree>
    <p:extLst>
      <p:ext uri="{BB962C8B-B14F-4D97-AF65-F5344CB8AC3E}">
        <p14:creationId xmlns:p14="http://schemas.microsoft.com/office/powerpoint/2010/main" val="1111541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4CA5E119-99E6-4093-8F5A-D996E5991DA5}" type="datetimeFigureOut">
              <a:rPr lang="he-IL" smtClean="0"/>
              <a:t>ל'/שבט/תשע"ז</a:t>
            </a:fld>
            <a:endParaRPr lang="he-IL"/>
          </a:p>
        </p:txBody>
      </p:sp>
      <p:sp>
        <p:nvSpPr>
          <p:cNvPr id="5" name="Footer Placeholder 4"/>
          <p:cNvSpPr>
            <a:spLocks noGrp="1"/>
          </p:cNvSpPr>
          <p:nvPr>
            <p:ph type="ftr" sz="quarter" idx="11"/>
          </p:nvPr>
        </p:nvSpPr>
        <p:spPr/>
        <p:txBody>
          <a:bodyPr/>
          <a:lstStyle/>
          <a:p>
            <a:endParaRPr lang="he-IL"/>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E8B1086-54A4-44C2-84A2-A5D574B4619E}" type="slidenum">
              <a:rPr lang="he-IL" smtClean="0"/>
              <a:t>‹#›</a:t>
            </a:fld>
            <a:endParaRPr lang="he-IL"/>
          </a:p>
        </p:txBody>
      </p:sp>
    </p:spTree>
    <p:extLst>
      <p:ext uri="{BB962C8B-B14F-4D97-AF65-F5344CB8AC3E}">
        <p14:creationId xmlns:p14="http://schemas.microsoft.com/office/powerpoint/2010/main" val="1167111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CA5E119-99E6-4093-8F5A-D996E5991DA5}" type="datetimeFigureOut">
              <a:rPr lang="he-IL" smtClean="0"/>
              <a:t>ל'/שבט/תשע"ז</a:t>
            </a:fld>
            <a:endParaRPr lang="he-IL"/>
          </a:p>
        </p:txBody>
      </p:sp>
      <p:sp>
        <p:nvSpPr>
          <p:cNvPr id="6" name="Footer Placeholder 5"/>
          <p:cNvSpPr>
            <a:spLocks noGrp="1"/>
          </p:cNvSpPr>
          <p:nvPr>
            <p:ph type="ftr" sz="quarter" idx="11"/>
          </p:nvPr>
        </p:nvSpPr>
        <p:spPr/>
        <p:txBody>
          <a:bodyPr/>
          <a:lstStyle/>
          <a:p>
            <a:endParaRPr lang="he-IL"/>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BE8B1086-54A4-44C2-84A2-A5D574B4619E}" type="slidenum">
              <a:rPr lang="he-IL" smtClean="0"/>
              <a:t>‹#›</a:t>
            </a:fld>
            <a:endParaRPr lang="he-IL"/>
          </a:p>
        </p:txBody>
      </p:sp>
    </p:spTree>
    <p:extLst>
      <p:ext uri="{BB962C8B-B14F-4D97-AF65-F5344CB8AC3E}">
        <p14:creationId xmlns:p14="http://schemas.microsoft.com/office/powerpoint/2010/main" val="1607639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CA5E119-99E6-4093-8F5A-D996E5991DA5}" type="datetimeFigureOut">
              <a:rPr lang="he-IL" smtClean="0"/>
              <a:t>ל'/שבט/תשע"ז</a:t>
            </a:fld>
            <a:endParaRPr lang="he-IL"/>
          </a:p>
        </p:txBody>
      </p:sp>
      <p:sp>
        <p:nvSpPr>
          <p:cNvPr id="8" name="Footer Placeholder 7"/>
          <p:cNvSpPr>
            <a:spLocks noGrp="1"/>
          </p:cNvSpPr>
          <p:nvPr>
            <p:ph type="ftr" sz="quarter" idx="11"/>
          </p:nvPr>
        </p:nvSpPr>
        <p:spPr/>
        <p:txBody>
          <a:bodyPr/>
          <a:lstStyle/>
          <a:p>
            <a:endParaRPr lang="he-IL"/>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BE8B1086-54A4-44C2-84A2-A5D574B4619E}" type="slidenum">
              <a:rPr lang="he-IL" smtClean="0"/>
              <a:t>‹#›</a:t>
            </a:fld>
            <a:endParaRPr lang="he-IL"/>
          </a:p>
        </p:txBody>
      </p:sp>
    </p:spTree>
    <p:extLst>
      <p:ext uri="{BB962C8B-B14F-4D97-AF65-F5344CB8AC3E}">
        <p14:creationId xmlns:p14="http://schemas.microsoft.com/office/powerpoint/2010/main" val="2010365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CA5E119-99E6-4093-8F5A-D996E5991DA5}" type="datetimeFigureOut">
              <a:rPr lang="he-IL" smtClean="0"/>
              <a:t>ל'/שבט/תשע"ז</a:t>
            </a:fld>
            <a:endParaRPr lang="he-IL"/>
          </a:p>
        </p:txBody>
      </p:sp>
      <p:sp>
        <p:nvSpPr>
          <p:cNvPr id="4" name="Footer Placeholder 3"/>
          <p:cNvSpPr>
            <a:spLocks noGrp="1"/>
          </p:cNvSpPr>
          <p:nvPr>
            <p:ph type="ftr" sz="quarter" idx="11"/>
          </p:nvPr>
        </p:nvSpPr>
        <p:spPr/>
        <p:txBody>
          <a:bodyPr/>
          <a:lstStyle/>
          <a:p>
            <a:endParaRPr lang="he-IL"/>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E8B1086-54A4-44C2-84A2-A5D574B4619E}" type="slidenum">
              <a:rPr lang="he-IL" smtClean="0"/>
              <a:t>‹#›</a:t>
            </a:fld>
            <a:endParaRPr lang="he-IL"/>
          </a:p>
        </p:txBody>
      </p:sp>
    </p:spTree>
    <p:extLst>
      <p:ext uri="{BB962C8B-B14F-4D97-AF65-F5344CB8AC3E}">
        <p14:creationId xmlns:p14="http://schemas.microsoft.com/office/powerpoint/2010/main" val="33338968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A5E119-99E6-4093-8F5A-D996E5991DA5}" type="datetimeFigureOut">
              <a:rPr lang="he-IL" smtClean="0"/>
              <a:t>ל'/שבט/תשע"ז</a:t>
            </a:fld>
            <a:endParaRPr lang="he-IL"/>
          </a:p>
        </p:txBody>
      </p:sp>
      <p:sp>
        <p:nvSpPr>
          <p:cNvPr id="3" name="Footer Placeholder 2"/>
          <p:cNvSpPr>
            <a:spLocks noGrp="1"/>
          </p:cNvSpPr>
          <p:nvPr>
            <p:ph type="ftr" sz="quarter" idx="11"/>
          </p:nvPr>
        </p:nvSpPr>
        <p:spPr/>
        <p:txBody>
          <a:bodyPr/>
          <a:lstStyle/>
          <a:p>
            <a:endParaRPr lang="he-IL"/>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E8B1086-54A4-44C2-84A2-A5D574B4619E}" type="slidenum">
              <a:rPr lang="he-IL" smtClean="0"/>
              <a:t>‹#›</a:t>
            </a:fld>
            <a:endParaRPr lang="he-IL"/>
          </a:p>
        </p:txBody>
      </p:sp>
    </p:spTree>
    <p:extLst>
      <p:ext uri="{BB962C8B-B14F-4D97-AF65-F5344CB8AC3E}">
        <p14:creationId xmlns:p14="http://schemas.microsoft.com/office/powerpoint/2010/main" val="4240066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4CA5E119-99E6-4093-8F5A-D996E5991DA5}" type="datetimeFigureOut">
              <a:rPr lang="he-IL" smtClean="0"/>
              <a:t>ל'/שבט/תשע"ז</a:t>
            </a:fld>
            <a:endParaRPr lang="he-IL"/>
          </a:p>
        </p:txBody>
      </p:sp>
      <p:sp>
        <p:nvSpPr>
          <p:cNvPr id="6" name="Footer Placeholder 5"/>
          <p:cNvSpPr>
            <a:spLocks noGrp="1"/>
          </p:cNvSpPr>
          <p:nvPr>
            <p:ph type="ftr" sz="quarter" idx="11"/>
          </p:nvPr>
        </p:nvSpPr>
        <p:spPr/>
        <p:txBody>
          <a:bodyPr/>
          <a:lstStyle/>
          <a:p>
            <a:endParaRPr lang="he-IL"/>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E8B1086-54A4-44C2-84A2-A5D574B4619E}" type="slidenum">
              <a:rPr lang="he-IL" smtClean="0"/>
              <a:t>‹#›</a:t>
            </a:fld>
            <a:endParaRPr lang="he-IL"/>
          </a:p>
        </p:txBody>
      </p:sp>
    </p:spTree>
    <p:extLst>
      <p:ext uri="{BB962C8B-B14F-4D97-AF65-F5344CB8AC3E}">
        <p14:creationId xmlns:p14="http://schemas.microsoft.com/office/powerpoint/2010/main" val="8245549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4CA5E119-99E6-4093-8F5A-D996E5991DA5}" type="datetimeFigureOut">
              <a:rPr lang="he-IL" smtClean="0"/>
              <a:t>ל'/שבט/תשע"ז</a:t>
            </a:fld>
            <a:endParaRPr lang="he-IL"/>
          </a:p>
        </p:txBody>
      </p:sp>
      <p:sp>
        <p:nvSpPr>
          <p:cNvPr id="6" name="Footer Placeholder 5"/>
          <p:cNvSpPr>
            <a:spLocks noGrp="1"/>
          </p:cNvSpPr>
          <p:nvPr>
            <p:ph type="ftr" sz="quarter" idx="11"/>
          </p:nvPr>
        </p:nvSpPr>
        <p:spPr/>
        <p:txBody>
          <a:bodyPr/>
          <a:lstStyle/>
          <a:p>
            <a:endParaRPr lang="he-IL"/>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E8B1086-54A4-44C2-84A2-A5D574B4619E}" type="slidenum">
              <a:rPr lang="he-IL" smtClean="0"/>
              <a:t>‹#›</a:t>
            </a:fld>
            <a:endParaRPr lang="he-IL"/>
          </a:p>
        </p:txBody>
      </p:sp>
    </p:spTree>
    <p:extLst>
      <p:ext uri="{BB962C8B-B14F-4D97-AF65-F5344CB8AC3E}">
        <p14:creationId xmlns:p14="http://schemas.microsoft.com/office/powerpoint/2010/main" val="309555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3">
                <a:lumMod val="5000"/>
                <a:lumOff val="95000"/>
              </a:schemeClr>
            </a:gs>
            <a:gs pos="3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effectLst/>
      </p:bgPr>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4CA5E119-99E6-4093-8F5A-D996E5991DA5}" type="datetimeFigureOut">
              <a:rPr lang="he-IL" smtClean="0"/>
              <a:t>ל'/שבט/תשע"ז</a:t>
            </a:fld>
            <a:endParaRPr lang="he-IL"/>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he-IL"/>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BE8B1086-54A4-44C2-84A2-A5D574B4619E}" type="slidenum">
              <a:rPr lang="he-IL" smtClean="0"/>
              <a:t>‹#›</a:t>
            </a:fld>
            <a:endParaRPr lang="he-IL"/>
          </a:p>
        </p:txBody>
      </p:sp>
    </p:spTree>
    <p:extLst>
      <p:ext uri="{BB962C8B-B14F-4D97-AF65-F5344CB8AC3E}">
        <p14:creationId xmlns:p14="http://schemas.microsoft.com/office/powerpoint/2010/main" val="3978670243"/>
      </p:ext>
    </p:extLst>
  </p:cSld>
  <p:clrMap bg1="lt1" tx1="dk1" bg2="lt2" tx2="dk2" accent1="accent1" accent2="accent2" accent3="accent3" accent4="accent4" accent5="accent5" accent6="accent6" hlink="hlink" folHlink="folHlink"/>
  <p:sldLayoutIdLst>
    <p:sldLayoutId id="2147483867" r:id="rId1"/>
    <p:sldLayoutId id="2147483868" r:id="rId2"/>
    <p:sldLayoutId id="2147483869" r:id="rId3"/>
    <p:sldLayoutId id="2147483870" r:id="rId4"/>
    <p:sldLayoutId id="2147483871" r:id="rId5"/>
    <p:sldLayoutId id="2147483872" r:id="rId6"/>
    <p:sldLayoutId id="2147483873" r:id="rId7"/>
    <p:sldLayoutId id="2147483874" r:id="rId8"/>
    <p:sldLayoutId id="2147483875" r:id="rId9"/>
    <p:sldLayoutId id="2147483876" r:id="rId10"/>
    <p:sldLayoutId id="2147483877" r:id="rId11"/>
    <p:sldLayoutId id="2147483878" r:id="rId12"/>
    <p:sldLayoutId id="2147483879" r:id="rId13"/>
    <p:sldLayoutId id="2147483880" r:id="rId14"/>
    <p:sldLayoutId id="2147483881" r:id="rId15"/>
    <p:sldLayoutId id="2147483882" r:id="rId16"/>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כותרת 1"/>
          <p:cNvSpPr>
            <a:spLocks noGrp="1"/>
          </p:cNvSpPr>
          <p:nvPr>
            <p:ph type="ctrTitle"/>
          </p:nvPr>
        </p:nvSpPr>
        <p:spPr>
          <a:xfrm>
            <a:off x="1547664" y="1916832"/>
            <a:ext cx="6820272" cy="814242"/>
          </a:xfrm>
          <a:solidFill>
            <a:schemeClr val="accent6">
              <a:lumMod val="60000"/>
              <a:lumOff val="40000"/>
            </a:schemeClr>
          </a:solidFill>
          <a:ln>
            <a:solidFill>
              <a:schemeClr val="accent1"/>
            </a:solidFill>
          </a:ln>
        </p:spPr>
        <p:style>
          <a:lnRef idx="0">
            <a:schemeClr val="accent6"/>
          </a:lnRef>
          <a:fillRef idx="3">
            <a:schemeClr val="accent6"/>
          </a:fillRef>
          <a:effectRef idx="3">
            <a:schemeClr val="accent6"/>
          </a:effectRef>
          <a:fontRef idx="minor">
            <a:schemeClr val="lt1"/>
          </a:fontRef>
        </p:style>
        <p:txBody>
          <a:bodyPr>
            <a:normAutofit fontScale="90000"/>
          </a:bodyPr>
          <a:lstStyle/>
          <a:p>
            <a:pPr algn="ctr"/>
            <a:r>
              <a:rPr lang="he-IL" sz="4000" b="1" dirty="0">
                <a:solidFill>
                  <a:schemeClr val="tx1"/>
                </a:solidFill>
                <a:effectLst>
                  <a:outerShdw blurRad="38100" dist="38100" dir="2700000" algn="tl">
                    <a:srgbClr val="000000">
                      <a:alpha val="43137"/>
                    </a:srgbClr>
                  </a:outerShdw>
                </a:effectLst>
              </a:rPr>
              <a:t>סוגיות שונות בפתיחת תיקים</a:t>
            </a:r>
            <a:r>
              <a:rPr lang="he-IL" b="1" dirty="0">
                <a:solidFill>
                  <a:schemeClr val="tx1"/>
                </a:solidFill>
                <a:effectLst>
                  <a:outerShdw blurRad="38100" dist="38100" dir="2700000" algn="tl">
                    <a:srgbClr val="000000">
                      <a:alpha val="43137"/>
                    </a:srgbClr>
                  </a:outerShdw>
                </a:effectLst>
              </a:rPr>
              <a:t>	</a:t>
            </a:r>
          </a:p>
        </p:txBody>
      </p:sp>
      <p:sp>
        <p:nvSpPr>
          <p:cNvPr id="3" name="כותרת משנה 2"/>
          <p:cNvSpPr>
            <a:spLocks noGrp="1"/>
          </p:cNvSpPr>
          <p:nvPr>
            <p:ph type="subTitle" idx="1"/>
          </p:nvPr>
        </p:nvSpPr>
        <p:spPr>
          <a:xfrm>
            <a:off x="1942416" y="4149080"/>
            <a:ext cx="6600451" cy="1754583"/>
          </a:xfrm>
        </p:spPr>
        <p:txBody>
          <a:bodyPr>
            <a:noAutofit/>
          </a:bodyPr>
          <a:lstStyle/>
          <a:p>
            <a:pPr algn="ctr">
              <a:lnSpc>
                <a:spcPct val="150000"/>
              </a:lnSpc>
            </a:pPr>
            <a:r>
              <a:rPr lang="he-IL" sz="2000" dirty="0">
                <a:solidFill>
                  <a:schemeClr val="tx1">
                    <a:lumMod val="95000"/>
                    <a:lumOff val="5000"/>
                  </a:schemeClr>
                </a:solidFill>
                <a:effectLst>
                  <a:outerShdw blurRad="38100" dist="38100" dir="2700000" algn="tl">
                    <a:srgbClr val="000000">
                      <a:alpha val="43137"/>
                    </a:srgbClr>
                  </a:outerShdw>
                </a:effectLst>
                <a:latin typeface="David" panose="020E0502060401010101" pitchFamily="34" charset="-79"/>
                <a:cs typeface="David" panose="020E0502060401010101" pitchFamily="34" charset="-79"/>
              </a:rPr>
              <a:t> פברואר 2017</a:t>
            </a:r>
          </a:p>
          <a:p>
            <a:pPr algn="ctr">
              <a:lnSpc>
                <a:spcPct val="150000"/>
              </a:lnSpc>
            </a:pPr>
            <a:r>
              <a:rPr lang="he-IL" sz="2000" dirty="0">
                <a:solidFill>
                  <a:schemeClr val="tx1">
                    <a:lumMod val="95000"/>
                    <a:lumOff val="5000"/>
                  </a:schemeClr>
                </a:solidFill>
                <a:effectLst>
                  <a:outerShdw blurRad="38100" dist="38100" dir="2700000" algn="tl">
                    <a:srgbClr val="000000">
                      <a:alpha val="43137"/>
                    </a:srgbClr>
                  </a:outerShdw>
                </a:effectLst>
                <a:latin typeface="David" panose="020E0502060401010101" pitchFamily="34" charset="-79"/>
                <a:cs typeface="David" panose="020E0502060401010101" pitchFamily="34" charset="-79"/>
              </a:rPr>
              <a:t> </a:t>
            </a:r>
            <a:r>
              <a:rPr lang="he-IL" sz="2000" dirty="0" err="1">
                <a:solidFill>
                  <a:schemeClr val="tx1">
                    <a:lumMod val="95000"/>
                    <a:lumOff val="5000"/>
                  </a:schemeClr>
                </a:solidFill>
                <a:effectLst>
                  <a:outerShdw blurRad="38100" dist="38100" dir="2700000" algn="tl">
                    <a:srgbClr val="000000">
                      <a:alpha val="43137"/>
                    </a:srgbClr>
                  </a:outerShdw>
                </a:effectLst>
                <a:latin typeface="David" panose="020E0502060401010101" pitchFamily="34" charset="-79"/>
                <a:cs typeface="David" panose="020E0502060401010101" pitchFamily="34" charset="-79"/>
              </a:rPr>
              <a:t>כב</a:t>
            </a:r>
            <a:r>
              <a:rPr lang="he-IL" sz="2000" dirty="0">
                <a:solidFill>
                  <a:schemeClr val="tx1">
                    <a:lumMod val="95000"/>
                    <a:lumOff val="5000"/>
                  </a:schemeClr>
                </a:solidFill>
                <a:effectLst>
                  <a:outerShdw blurRad="38100" dist="38100" dir="2700000" algn="tl">
                    <a:srgbClr val="000000">
                      <a:alpha val="43137"/>
                    </a:srgbClr>
                  </a:outerShdw>
                </a:effectLst>
                <a:latin typeface="David" panose="020E0502060401010101" pitchFamily="34" charset="-79"/>
                <a:cs typeface="David" panose="020E0502060401010101" pitchFamily="34" charset="-79"/>
              </a:rPr>
              <a:t>' רשם </a:t>
            </a:r>
            <a:r>
              <a:rPr lang="he-IL" sz="2000" dirty="0" err="1">
                <a:solidFill>
                  <a:schemeClr val="tx1">
                    <a:lumMod val="95000"/>
                    <a:lumOff val="5000"/>
                  </a:schemeClr>
                </a:solidFill>
                <a:effectLst>
                  <a:outerShdw blurRad="38100" dist="38100" dir="2700000" algn="tl">
                    <a:srgbClr val="000000">
                      <a:alpha val="43137"/>
                    </a:srgbClr>
                  </a:outerShdw>
                </a:effectLst>
                <a:latin typeface="David" panose="020E0502060401010101" pitchFamily="34" charset="-79"/>
                <a:cs typeface="David" panose="020E0502060401010101" pitchFamily="34" charset="-79"/>
              </a:rPr>
              <a:t>ההוצל"פ</a:t>
            </a:r>
            <a:r>
              <a:rPr lang="he-IL" sz="2000" dirty="0">
                <a:solidFill>
                  <a:schemeClr val="tx1">
                    <a:lumMod val="95000"/>
                    <a:lumOff val="5000"/>
                  </a:schemeClr>
                </a:solidFill>
                <a:effectLst>
                  <a:outerShdw blurRad="38100" dist="38100" dir="2700000" algn="tl">
                    <a:srgbClr val="000000">
                      <a:alpha val="43137"/>
                    </a:srgbClr>
                  </a:outerShdw>
                </a:effectLst>
                <a:latin typeface="David" panose="020E0502060401010101" pitchFamily="34" charset="-79"/>
                <a:cs typeface="David" panose="020E0502060401010101" pitchFamily="34" charset="-79"/>
              </a:rPr>
              <a:t> בתל אביב</a:t>
            </a:r>
          </a:p>
          <a:p>
            <a:pPr algn="ctr">
              <a:lnSpc>
                <a:spcPct val="150000"/>
              </a:lnSpc>
            </a:pPr>
            <a:r>
              <a:rPr lang="he-IL" sz="2000" dirty="0">
                <a:solidFill>
                  <a:schemeClr val="tx1">
                    <a:lumMod val="95000"/>
                    <a:lumOff val="5000"/>
                  </a:schemeClr>
                </a:solidFill>
                <a:effectLst>
                  <a:outerShdw blurRad="38100" dist="38100" dir="2700000" algn="tl">
                    <a:srgbClr val="000000">
                      <a:alpha val="43137"/>
                    </a:srgbClr>
                  </a:outerShdw>
                </a:effectLst>
                <a:latin typeface="David" panose="020E0502060401010101" pitchFamily="34" charset="-79"/>
                <a:cs typeface="David" panose="020E0502060401010101" pitchFamily="34" charset="-79"/>
              </a:rPr>
              <a:t>שרון קרן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dirty="0">
                <a:effectLst>
                  <a:outerShdw blurRad="38100" dist="38100" dir="2700000" algn="tl">
                    <a:srgbClr val="000000">
                      <a:alpha val="43137"/>
                    </a:srgbClr>
                  </a:outerShdw>
                </a:effectLst>
                <a:latin typeface="David" panose="020E0502060401010101" pitchFamily="34" charset="-79"/>
                <a:cs typeface="David" panose="020E0502060401010101" pitchFamily="34" charset="-79"/>
              </a:rPr>
              <a:t>פסק דין לפי הודעת צד שלישי ס' 223 לתקנות </a:t>
            </a:r>
            <a:r>
              <a:rPr lang="he-IL" dirty="0" err="1">
                <a:effectLst>
                  <a:outerShdw blurRad="38100" dist="38100" dir="2700000" algn="tl">
                    <a:srgbClr val="000000">
                      <a:alpha val="43137"/>
                    </a:srgbClr>
                  </a:outerShdw>
                </a:effectLst>
                <a:latin typeface="David" panose="020E0502060401010101" pitchFamily="34" charset="-79"/>
                <a:cs typeface="David" panose="020E0502060401010101" pitchFamily="34" charset="-79"/>
              </a:rPr>
              <a:t>סד"א</a:t>
            </a:r>
            <a:endParaRPr lang="he-IL" dirty="0">
              <a:effectLst>
                <a:outerShdw blurRad="38100" dist="38100" dir="2700000" algn="tl">
                  <a:srgbClr val="000000">
                    <a:alpha val="43137"/>
                  </a:srgbClr>
                </a:outerShdw>
              </a:effectLst>
              <a:latin typeface="David" panose="020E0502060401010101" pitchFamily="34" charset="-79"/>
              <a:cs typeface="David" panose="020E0502060401010101" pitchFamily="34" charset="-79"/>
            </a:endParaRPr>
          </a:p>
        </p:txBody>
      </p:sp>
      <p:sp>
        <p:nvSpPr>
          <p:cNvPr id="3" name="מציין מיקום תוכן 2"/>
          <p:cNvSpPr>
            <a:spLocks noGrp="1"/>
          </p:cNvSpPr>
          <p:nvPr>
            <p:ph idx="1"/>
          </p:nvPr>
        </p:nvSpPr>
        <p:spPr>
          <a:xfrm>
            <a:off x="1403649" y="2133600"/>
            <a:ext cx="7130752" cy="4463752"/>
          </a:xfrm>
        </p:spPr>
        <p:txBody>
          <a:bodyPr>
            <a:normAutofit/>
          </a:bodyPr>
          <a:lstStyle/>
          <a:p>
            <a:pPr>
              <a:lnSpc>
                <a:spcPct val="150000"/>
              </a:lnSpc>
            </a:pPr>
            <a:r>
              <a:rPr lang="he-IL" dirty="0">
                <a:latin typeface="David" panose="020E0502060401010101" pitchFamily="34" charset="-79"/>
                <a:cs typeface="David" panose="020E0502060401010101" pitchFamily="34" charset="-79"/>
              </a:rPr>
              <a:t>צד ג' שחוייב בתשלום סכום כספי שניתן לטובת זוכים, קובע הסעיף כי ניתן לבצעו אלא ברשות בית המשפט או רשם ההוצאה לפועל ולאחר שבעל הדין שנתן את הודעת צד ג' קיים את פסק הדין שניתן נגדו באותה תובענה.</a:t>
            </a:r>
          </a:p>
          <a:p>
            <a:pPr>
              <a:lnSpc>
                <a:spcPct val="150000"/>
              </a:lnSpc>
            </a:pPr>
            <a:r>
              <a:rPr lang="he-IL" b="1" u="sng" dirty="0">
                <a:latin typeface="David" panose="020E0502060401010101" pitchFamily="34" charset="-79"/>
                <a:cs typeface="David" panose="020E0502060401010101" pitchFamily="34" charset="-79"/>
              </a:rPr>
              <a:t>המסמכים שיש לצרף לבקשה כזו</a:t>
            </a:r>
            <a:r>
              <a:rPr lang="he-IL" dirty="0">
                <a:latin typeface="David" panose="020E0502060401010101" pitchFamily="34" charset="-79"/>
                <a:cs typeface="David" panose="020E0502060401010101" pitchFamily="34" charset="-79"/>
              </a:rPr>
              <a:t>:</a:t>
            </a:r>
          </a:p>
          <a:p>
            <a:pPr>
              <a:lnSpc>
                <a:spcPct val="150000"/>
              </a:lnSpc>
            </a:pPr>
            <a:r>
              <a:rPr lang="he-IL" dirty="0">
                <a:latin typeface="David" panose="020E0502060401010101" pitchFamily="34" charset="-79"/>
                <a:cs typeface="David" panose="020E0502060401010101" pitchFamily="34" charset="-79"/>
              </a:rPr>
              <a:t>*תצהיר המבקש ובו הפירוט לגבי החיוב שנדרש לשלם, מתי שולם או האם ומתי נתקבל אצל הזוכה.</a:t>
            </a:r>
          </a:p>
          <a:p>
            <a:pPr>
              <a:lnSpc>
                <a:spcPct val="150000"/>
              </a:lnSpc>
            </a:pPr>
            <a:r>
              <a:rPr lang="he-IL" dirty="0">
                <a:latin typeface="David" panose="020E0502060401010101" pitchFamily="34" charset="-79"/>
                <a:cs typeface="David" panose="020E0502060401010101" pitchFamily="34" charset="-79"/>
              </a:rPr>
              <a:t>*העתק מפסק הדין.</a:t>
            </a:r>
          </a:p>
          <a:p>
            <a:pPr>
              <a:lnSpc>
                <a:spcPct val="150000"/>
              </a:lnSpc>
            </a:pPr>
            <a:r>
              <a:rPr lang="he-IL" dirty="0">
                <a:latin typeface="David" panose="020E0502060401010101" pitchFamily="34" charset="-79"/>
                <a:cs typeface="David" panose="020E0502060401010101" pitchFamily="34" charset="-79"/>
              </a:rPr>
              <a:t>*אסמכתא בדבר ביצוע התשלום בפועל.</a:t>
            </a:r>
          </a:p>
          <a:p>
            <a:pPr>
              <a:lnSpc>
                <a:spcPct val="150000"/>
              </a:lnSpc>
            </a:pPr>
            <a:endParaRPr lang="he-IL" dirty="0">
              <a:latin typeface="David" panose="020E0502060401010101" pitchFamily="34" charset="-79"/>
              <a:cs typeface="David" panose="020E0502060401010101" pitchFamily="34" charset="-79"/>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475656" y="332656"/>
            <a:ext cx="6842720" cy="1143000"/>
          </a:xfrm>
        </p:spPr>
        <p:txBody>
          <a:bodyPr>
            <a:normAutofit fontScale="90000"/>
          </a:bodyPr>
          <a:lstStyle/>
          <a:p>
            <a:pPr algn="ctr"/>
            <a:r>
              <a:rPr lang="he-IL" dirty="0">
                <a:effectLst>
                  <a:outerShdw blurRad="38100" dist="38100" dir="2700000" algn="tl">
                    <a:srgbClr val="000000">
                      <a:alpha val="43137"/>
                    </a:srgbClr>
                  </a:outerShdw>
                </a:effectLst>
                <a:latin typeface="David" panose="020E0502060401010101" pitchFamily="34" charset="-79"/>
                <a:cs typeface="David" panose="020E0502060401010101" pitchFamily="34" charset="-79"/>
              </a:rPr>
              <a:t>ס' 6 (ב1): הגשת פסק דין לביצוע בטרם חלפו 30 יום.</a:t>
            </a:r>
            <a:br>
              <a:rPr lang="he-IL" dirty="0">
                <a:effectLst>
                  <a:outerShdw blurRad="38100" dist="38100" dir="2700000" algn="tl">
                    <a:srgbClr val="000000">
                      <a:alpha val="43137"/>
                    </a:srgbClr>
                  </a:outerShdw>
                </a:effectLst>
                <a:latin typeface="David" panose="020E0502060401010101" pitchFamily="34" charset="-79"/>
                <a:cs typeface="David" panose="020E0502060401010101" pitchFamily="34" charset="-79"/>
              </a:rPr>
            </a:br>
            <a:endParaRPr lang="he-IL" dirty="0">
              <a:effectLst>
                <a:outerShdw blurRad="38100" dist="38100" dir="2700000" algn="tl">
                  <a:srgbClr val="000000">
                    <a:alpha val="43137"/>
                  </a:srgbClr>
                </a:outerShdw>
              </a:effectLst>
              <a:latin typeface="David" panose="020E0502060401010101" pitchFamily="34" charset="-79"/>
              <a:cs typeface="David" panose="020E0502060401010101" pitchFamily="34" charset="-79"/>
            </a:endParaRPr>
          </a:p>
        </p:txBody>
      </p:sp>
      <p:sp>
        <p:nvSpPr>
          <p:cNvPr id="3" name="מציין מיקום תוכן 2"/>
          <p:cNvSpPr>
            <a:spLocks noGrp="1"/>
          </p:cNvSpPr>
          <p:nvPr>
            <p:ph idx="1"/>
          </p:nvPr>
        </p:nvSpPr>
        <p:spPr>
          <a:xfrm>
            <a:off x="1907704" y="1475656"/>
            <a:ext cx="6410672" cy="5121696"/>
          </a:xfrm>
        </p:spPr>
        <p:txBody>
          <a:bodyPr>
            <a:normAutofit lnSpcReduction="10000"/>
          </a:bodyPr>
          <a:lstStyle/>
          <a:p>
            <a:pPr>
              <a:lnSpc>
                <a:spcPct val="150000"/>
              </a:lnSpc>
            </a:pPr>
            <a:r>
              <a:rPr lang="he-IL" dirty="0">
                <a:latin typeface="David" panose="020E0502060401010101" pitchFamily="34" charset="-79"/>
                <a:cs typeface="David" panose="020E0502060401010101" pitchFamily="34" charset="-79"/>
              </a:rPr>
              <a:t>סעיף 6 לחוק ההוצאה לפועל:</a:t>
            </a:r>
          </a:p>
          <a:p>
            <a:pPr>
              <a:lnSpc>
                <a:spcPct val="150000"/>
              </a:lnSpc>
            </a:pPr>
            <a:r>
              <a:rPr lang="he-IL" b="1" dirty="0">
                <a:latin typeface="David" panose="020E0502060401010101" pitchFamily="34" charset="-79"/>
                <a:cs typeface="David" panose="020E0502060401010101" pitchFamily="34" charset="-79"/>
              </a:rPr>
              <a:t>(א)...</a:t>
            </a:r>
          </a:p>
          <a:p>
            <a:pPr>
              <a:lnSpc>
                <a:spcPct val="150000"/>
              </a:lnSpc>
            </a:pPr>
            <a:r>
              <a:rPr lang="he-IL" b="1" dirty="0">
                <a:latin typeface="David" panose="020E0502060401010101" pitchFamily="34" charset="-79"/>
                <a:cs typeface="David" panose="020E0502060401010101" pitchFamily="34" charset="-79"/>
              </a:rPr>
              <a:t>(ב)לא תוגש בקשה לביצוע פסק דין.... אלא לאחר שחלף המועד שנקבע בפסק הדין לבצעו, ואם לא נקבע מועד כאמור – לאחר שחלפו 30 ימים מיום מתן פסק הדין...</a:t>
            </a:r>
          </a:p>
          <a:p>
            <a:pPr>
              <a:lnSpc>
                <a:spcPct val="150000"/>
              </a:lnSpc>
            </a:pPr>
            <a:r>
              <a:rPr lang="he-IL" b="1" dirty="0">
                <a:latin typeface="David" panose="020E0502060401010101" pitchFamily="34" charset="-79"/>
                <a:cs typeface="David" panose="020E0502060401010101" pitchFamily="34" charset="-79"/>
              </a:rPr>
              <a:t>(ב1)...לא נקבע בפסק הדין מועד לביצועו, רשאי רשם ההוצאה לפועל להתיר לזוכה שביקש זאת בבקשה הנתמכת בתצהיר להגיש בקשה לביצוע פסק דין, אף אם טרם חלפו 30 ימים מיום מתן פסק הדין, אם היה לרשם יסוד סביר להניח שאי פתיחת תיק </a:t>
            </a:r>
            <a:r>
              <a:rPr lang="he-IL" b="1" dirty="0" err="1">
                <a:latin typeface="David" panose="020E0502060401010101" pitchFamily="34" charset="-79"/>
                <a:cs typeface="David" panose="020E0502060401010101" pitchFamily="34" charset="-79"/>
              </a:rPr>
              <a:t>ההוצל"פ</a:t>
            </a:r>
            <a:r>
              <a:rPr lang="he-IL" b="1" dirty="0">
                <a:latin typeface="David" panose="020E0502060401010101" pitchFamily="34" charset="-79"/>
                <a:cs typeface="David" panose="020E0502060401010101" pitchFamily="34" charset="-79"/>
              </a:rPr>
              <a:t> עלולה לסכל את ביצוע פסק הדין.</a:t>
            </a:r>
          </a:p>
          <a:p>
            <a:pPr>
              <a:lnSpc>
                <a:spcPct val="150000"/>
              </a:lnSpc>
            </a:pPr>
            <a:r>
              <a:rPr lang="he-IL" b="1" dirty="0">
                <a:latin typeface="David" panose="020E0502060401010101" pitchFamily="34" charset="-79"/>
                <a:cs typeface="David" panose="020E0502060401010101" pitchFamily="34" charset="-79"/>
              </a:rPr>
              <a:t>...."</a:t>
            </a:r>
            <a:r>
              <a:rPr lang="he-IL" dirty="0">
                <a:latin typeface="David" panose="020E0502060401010101" pitchFamily="34" charset="-79"/>
                <a:cs typeface="David" panose="020E0502060401010101" pitchFamily="34" charset="-79"/>
              </a:rPr>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dirty="0">
                <a:effectLst>
                  <a:outerShdw blurRad="38100" dist="38100" dir="2700000" algn="tl">
                    <a:srgbClr val="000000">
                      <a:alpha val="43137"/>
                    </a:srgbClr>
                  </a:outerShdw>
                </a:effectLst>
                <a:latin typeface="David" panose="020E0502060401010101" pitchFamily="34" charset="-79"/>
                <a:cs typeface="David" panose="020E0502060401010101" pitchFamily="34" charset="-79"/>
              </a:rPr>
              <a:t>ס' 6 (ב1): הגשת פסק דין לביצוע בטרם חלפו 30 יום - המשך</a:t>
            </a:r>
          </a:p>
        </p:txBody>
      </p:sp>
      <p:sp>
        <p:nvSpPr>
          <p:cNvPr id="3" name="מציין מיקום תוכן 2"/>
          <p:cNvSpPr>
            <a:spLocks noGrp="1"/>
          </p:cNvSpPr>
          <p:nvPr>
            <p:ph idx="1"/>
          </p:nvPr>
        </p:nvSpPr>
        <p:spPr>
          <a:xfrm>
            <a:off x="1355117" y="1905000"/>
            <a:ext cx="7202761" cy="4535760"/>
          </a:xfrm>
        </p:spPr>
        <p:txBody>
          <a:bodyPr>
            <a:normAutofit/>
          </a:bodyPr>
          <a:lstStyle/>
          <a:p>
            <a:pPr>
              <a:lnSpc>
                <a:spcPct val="150000"/>
              </a:lnSpc>
            </a:pPr>
            <a:r>
              <a:rPr lang="he-IL" dirty="0">
                <a:latin typeface="David" panose="020E0502060401010101" pitchFamily="34" charset="-79"/>
                <a:cs typeface="David" panose="020E0502060401010101" pitchFamily="34" charset="-79"/>
              </a:rPr>
              <a:t>מדובר בהוראת חוק חדשנית (לא חל במזונות) שנכנסה בתיקון 35 ביום 16.2.12.</a:t>
            </a:r>
          </a:p>
          <a:p>
            <a:pPr>
              <a:lnSpc>
                <a:spcPct val="150000"/>
              </a:lnSpc>
            </a:pPr>
            <a:endParaRPr lang="he-IL" dirty="0">
              <a:latin typeface="David" panose="020E0502060401010101" pitchFamily="34" charset="-79"/>
              <a:cs typeface="David" panose="020E0502060401010101" pitchFamily="34" charset="-79"/>
            </a:endParaRPr>
          </a:p>
          <a:p>
            <a:pPr>
              <a:lnSpc>
                <a:spcPct val="150000"/>
              </a:lnSpc>
            </a:pPr>
            <a:r>
              <a:rPr lang="he-IL" dirty="0">
                <a:latin typeface="David" panose="020E0502060401010101" pitchFamily="34" charset="-79"/>
                <a:cs typeface="David" panose="020E0502060401010101" pitchFamily="34" charset="-79"/>
              </a:rPr>
              <a:t>למעשה כל פסק דין מכיל היום – גם אם לא נאמר אחרת בו – הוראה כי לא ניתן להגיש פסק דין לביצוע בטרם חלפו 30 הימים מיום מתן פסק הדין או מיום שנמסר לחייב, אם פסק הדין ניתן בהעדרו (בפסק דין לפינוי – 15 ימים - ס' 6(ג1).</a:t>
            </a:r>
          </a:p>
          <a:p>
            <a:pPr>
              <a:lnSpc>
                <a:spcPct val="150000"/>
              </a:lnSpc>
            </a:pPr>
            <a:endParaRPr lang="he-IL" dirty="0">
              <a:latin typeface="David" panose="020E0502060401010101" pitchFamily="34" charset="-79"/>
              <a:cs typeface="David" panose="020E0502060401010101" pitchFamily="34" charset="-79"/>
            </a:endParaRPr>
          </a:p>
          <a:p>
            <a:pPr>
              <a:lnSpc>
                <a:spcPct val="150000"/>
              </a:lnSpc>
            </a:pPr>
            <a:r>
              <a:rPr lang="he-IL" dirty="0">
                <a:latin typeface="David" panose="020E0502060401010101" pitchFamily="34" charset="-79"/>
                <a:cs typeface="David" panose="020E0502060401010101" pitchFamily="34" charset="-79"/>
              </a:rPr>
              <a:t>תיקון 50 משנת 2016 למעשה הגביל גם מהכיוון השני והטיל סנקציות בדמות הגבלת תוספת הצמדה וריבית בגין שיהוי בפתיחת התיק לאחר שנה מהמועד  בו אפשר היה להגיש את הבקשה לביצוע פסק הדין או השטר.</a:t>
            </a:r>
          </a:p>
          <a:p>
            <a:pPr>
              <a:lnSpc>
                <a:spcPct val="150000"/>
              </a:lnSpc>
            </a:pPr>
            <a:endParaRPr lang="he-IL" dirty="0">
              <a:latin typeface="David" panose="020E0502060401010101" pitchFamily="34" charset="-79"/>
              <a:cs typeface="David" panose="020E0502060401010101" pitchFamily="34" charset="-79"/>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dirty="0">
                <a:effectLst>
                  <a:outerShdw blurRad="38100" dist="38100" dir="2700000" algn="tl">
                    <a:srgbClr val="000000">
                      <a:alpha val="43137"/>
                    </a:srgbClr>
                  </a:outerShdw>
                </a:effectLst>
                <a:latin typeface="David" panose="020E0502060401010101" pitchFamily="34" charset="-79"/>
                <a:cs typeface="David" panose="020E0502060401010101" pitchFamily="34" charset="-79"/>
              </a:rPr>
              <a:t>ס' 6 (ב1): הגשת פסק דין לביצוע בטרם חלפו 30 יום- המשך</a:t>
            </a:r>
          </a:p>
        </p:txBody>
      </p:sp>
      <p:sp>
        <p:nvSpPr>
          <p:cNvPr id="3" name="מציין מיקום תוכן 2"/>
          <p:cNvSpPr>
            <a:spLocks noGrp="1"/>
          </p:cNvSpPr>
          <p:nvPr>
            <p:ph idx="1"/>
          </p:nvPr>
        </p:nvSpPr>
        <p:spPr>
          <a:xfrm>
            <a:off x="1527734" y="1961456"/>
            <a:ext cx="6986736" cy="4896544"/>
          </a:xfrm>
        </p:spPr>
        <p:txBody>
          <a:bodyPr>
            <a:noAutofit/>
          </a:bodyPr>
          <a:lstStyle/>
          <a:p>
            <a:r>
              <a:rPr lang="he-IL" b="1" u="sng" dirty="0">
                <a:latin typeface="David" panose="020E0502060401010101" pitchFamily="34" charset="-79"/>
                <a:cs typeface="David" panose="020E0502060401010101" pitchFamily="34" charset="-79"/>
              </a:rPr>
              <a:t>השיקולים בקבלת בקשה לפי ס' 6(ב1) = השיקולים של נקיטת הליכים בטרם מסירת האזהרה</a:t>
            </a:r>
            <a:r>
              <a:rPr lang="he-IL" dirty="0">
                <a:latin typeface="David" panose="020E0502060401010101" pitchFamily="34" charset="-79"/>
                <a:cs typeface="David" panose="020E0502060401010101" pitchFamily="34" charset="-79"/>
              </a:rPr>
              <a:t>:</a:t>
            </a:r>
          </a:p>
          <a:p>
            <a:r>
              <a:rPr lang="he-IL" dirty="0">
                <a:latin typeface="David" panose="020E0502060401010101" pitchFamily="34" charset="-79"/>
                <a:cs typeface="David" panose="020E0502060401010101" pitchFamily="34" charset="-79"/>
              </a:rPr>
              <a:t>* חשש לסיכול מיידי של פסק הדין והגבייה.</a:t>
            </a:r>
          </a:p>
          <a:p>
            <a:r>
              <a:rPr lang="he-IL" dirty="0">
                <a:latin typeface="David" panose="020E0502060401010101" pitchFamily="34" charset="-79"/>
                <a:cs typeface="David" panose="020E0502060401010101" pitchFamily="34" charset="-79"/>
              </a:rPr>
              <a:t>*ניסיונות בפועל של הברחת רכוש מצד החייב.</a:t>
            </a:r>
          </a:p>
          <a:p>
            <a:r>
              <a:rPr lang="he-IL" dirty="0">
                <a:latin typeface="David" panose="020E0502060401010101" pitchFamily="34" charset="-79"/>
                <a:cs typeface="David" panose="020E0502060401010101" pitchFamily="34" charset="-79"/>
              </a:rPr>
              <a:t>* שיקולי מאזן נוחות ושקולי צדק.</a:t>
            </a:r>
          </a:p>
          <a:p>
            <a:endParaRPr lang="he-IL" dirty="0">
              <a:latin typeface="David" panose="020E0502060401010101" pitchFamily="34" charset="-79"/>
              <a:cs typeface="David" panose="020E0502060401010101" pitchFamily="34" charset="-79"/>
            </a:endParaRPr>
          </a:p>
          <a:p>
            <a:r>
              <a:rPr lang="he-IL" b="1" u="sng" dirty="0">
                <a:latin typeface="David" panose="020E0502060401010101" pitchFamily="34" charset="-79"/>
                <a:cs typeface="David" panose="020E0502060401010101" pitchFamily="34" charset="-79"/>
              </a:rPr>
              <a:t>לא תאושרנה בקשות מהסוג הנ"ל</a:t>
            </a:r>
            <a:r>
              <a:rPr lang="he-IL" dirty="0">
                <a:latin typeface="David" panose="020E0502060401010101" pitchFamily="34" charset="-79"/>
                <a:cs typeface="David" panose="020E0502060401010101" pitchFamily="34" charset="-79"/>
              </a:rPr>
              <a:t>:</a:t>
            </a:r>
          </a:p>
          <a:p>
            <a:r>
              <a:rPr lang="he-IL" dirty="0">
                <a:latin typeface="David" panose="020E0502060401010101" pitchFamily="34" charset="-79"/>
                <a:cs typeface="David" panose="020E0502060401010101" pitchFamily="34" charset="-79"/>
              </a:rPr>
              <a:t>*נימוקים כוללניים או בעלמא.</a:t>
            </a:r>
          </a:p>
          <a:p>
            <a:r>
              <a:rPr lang="he-IL" dirty="0">
                <a:latin typeface="David" panose="020E0502060401010101" pitchFamily="34" charset="-79"/>
                <a:cs typeface="David" panose="020E0502060401010101" pitchFamily="34" charset="-79"/>
              </a:rPr>
              <a:t>*אדישות של חייב להליך המשפטי שקדם לפסק הדין (פסק דין בהעדר למשל).</a:t>
            </a:r>
          </a:p>
          <a:p>
            <a:r>
              <a:rPr lang="he-IL" dirty="0">
                <a:latin typeface="David" panose="020E0502060401010101" pitchFamily="34" charset="-79"/>
                <a:cs typeface="David" panose="020E0502060401010101" pitchFamily="34" charset="-79"/>
              </a:rPr>
              <a:t>*העדר יכולת כלכלית של החייב באופן כללי.</a:t>
            </a:r>
          </a:p>
          <a:p>
            <a:endParaRPr lang="he-IL" dirty="0">
              <a:latin typeface="David" panose="020E0502060401010101" pitchFamily="34" charset="-79"/>
              <a:cs typeface="David" panose="020E0502060401010101" pitchFamily="34" charset="-79"/>
            </a:endParaRPr>
          </a:p>
          <a:p>
            <a:endParaRPr lang="he-IL" dirty="0">
              <a:latin typeface="David" panose="020E0502060401010101" pitchFamily="34" charset="-79"/>
              <a:cs typeface="David" panose="020E0502060401010101" pitchFamily="34" charset="-79"/>
            </a:endParaRPr>
          </a:p>
          <a:p>
            <a:pPr>
              <a:buNone/>
            </a:pPr>
            <a:endParaRPr lang="he-IL" dirty="0">
              <a:latin typeface="David" panose="020E0502060401010101" pitchFamily="34" charset="-79"/>
              <a:cs typeface="David" panose="020E0502060401010101" pitchFamily="34" charset="-79"/>
            </a:endParaRPr>
          </a:p>
          <a:p>
            <a:pPr>
              <a:buNone/>
            </a:pPr>
            <a:endParaRPr lang="he-IL" dirty="0">
              <a:latin typeface="David" panose="020E0502060401010101" pitchFamily="34" charset="-79"/>
              <a:cs typeface="David" panose="020E0502060401010101" pitchFamily="34" charset="-79"/>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259632" y="188640"/>
            <a:ext cx="7499176" cy="778098"/>
          </a:xfrm>
        </p:spPr>
        <p:txBody>
          <a:bodyPr>
            <a:noAutofit/>
          </a:bodyPr>
          <a:lstStyle/>
          <a:p>
            <a:pPr algn="ctr"/>
            <a:r>
              <a:rPr lang="he-IL" dirty="0">
                <a:effectLst>
                  <a:outerShdw blurRad="38100" dist="38100" dir="2700000" algn="tl">
                    <a:srgbClr val="000000">
                      <a:alpha val="43137"/>
                    </a:srgbClr>
                  </a:outerShdw>
                </a:effectLst>
                <a:latin typeface="David" panose="020E0502060401010101" pitchFamily="34" charset="-79"/>
                <a:cs typeface="David" panose="020E0502060401010101" pitchFamily="34" charset="-79"/>
              </a:rPr>
              <a:t>סעיף 10 לחוק הסדרת הלוואות חוץ בנקאיות, תשנ"ג – 1993</a:t>
            </a:r>
          </a:p>
        </p:txBody>
      </p:sp>
      <p:sp>
        <p:nvSpPr>
          <p:cNvPr id="3" name="מציין מיקום תוכן 2"/>
          <p:cNvSpPr>
            <a:spLocks noGrp="1"/>
          </p:cNvSpPr>
          <p:nvPr>
            <p:ph idx="1"/>
          </p:nvPr>
        </p:nvSpPr>
        <p:spPr>
          <a:xfrm>
            <a:off x="899592" y="1484784"/>
            <a:ext cx="7560840" cy="5544616"/>
          </a:xfrm>
        </p:spPr>
        <p:txBody>
          <a:bodyPr>
            <a:normAutofit/>
          </a:bodyPr>
          <a:lstStyle/>
          <a:p>
            <a:pPr>
              <a:lnSpc>
                <a:spcPct val="150000"/>
              </a:lnSpc>
            </a:pPr>
            <a:r>
              <a:rPr lang="he-IL" dirty="0">
                <a:latin typeface="David" panose="020E0502060401010101" pitchFamily="34" charset="-79"/>
                <a:cs typeface="David" panose="020E0502060401010101" pitchFamily="34" charset="-79"/>
              </a:rPr>
              <a:t>חשוב לזכור: החוק אינו חל על חייב שהינו תאגיד.</a:t>
            </a:r>
          </a:p>
          <a:p>
            <a:pPr>
              <a:lnSpc>
                <a:spcPct val="150000"/>
              </a:lnSpc>
            </a:pPr>
            <a:r>
              <a:rPr lang="he-IL" dirty="0">
                <a:latin typeface="David" panose="020E0502060401010101" pitchFamily="34" charset="-79"/>
                <a:cs typeface="David" panose="020E0502060401010101" pitchFamily="34" charset="-79"/>
              </a:rPr>
              <a:t>המזכירות מעלה לעיון הרשם שטרות ותביעות בהן הריבית השנתית עולה על 17%.</a:t>
            </a:r>
          </a:p>
          <a:p>
            <a:pPr>
              <a:lnSpc>
                <a:spcPct val="150000"/>
              </a:lnSpc>
            </a:pPr>
            <a:r>
              <a:rPr lang="he-IL" dirty="0">
                <a:latin typeface="David" panose="020E0502060401010101" pitchFamily="34" charset="-79"/>
                <a:cs typeface="David" panose="020E0502060401010101" pitchFamily="34" charset="-79"/>
              </a:rPr>
              <a:t>רשמי ההוצאה לפועל – בעקבות בתי המשפט – קיבלו סמכויות מרחיקות לכת להתערב בהסדרים החוזיים שבין הלווה למלווה. הרשם רשאי להעביר לבית המשפט המוסמך כל עניין המעלה חשש כי חוזה ההלוואה או תנאי שנקבע בו אינם מתאימות לדרישות סעיפים 9-12 לחוק הסדרת הלוואות חוץ בנקאיות. </a:t>
            </a:r>
          </a:p>
          <a:p>
            <a:pPr>
              <a:lnSpc>
                <a:spcPct val="150000"/>
              </a:lnSpc>
            </a:pPr>
            <a:r>
              <a:rPr lang="he-IL" dirty="0">
                <a:latin typeface="David" panose="020E0502060401010101" pitchFamily="34" charset="-79"/>
                <a:cs typeface="David" panose="020E0502060401010101" pitchFamily="34" charset="-79"/>
              </a:rPr>
              <a:t>סעיף 10א: סמכות זו של הרשם תופעל רק בעת הגשת הבקשה ולא מיוזמתו שלו.</a:t>
            </a:r>
          </a:p>
          <a:p>
            <a:pPr>
              <a:lnSpc>
                <a:spcPct val="150000"/>
              </a:lnSpc>
            </a:pPr>
            <a:r>
              <a:rPr lang="he-IL" dirty="0">
                <a:latin typeface="David" panose="020E0502060401010101" pitchFamily="34" charset="-79"/>
                <a:cs typeface="David" panose="020E0502060401010101" pitchFamily="34" charset="-79"/>
              </a:rPr>
              <a:t>ערעור על ההחלטה בזכות לבית המשפט המחוזי (ס' 14).</a:t>
            </a:r>
          </a:p>
          <a:p>
            <a:pPr>
              <a:lnSpc>
                <a:spcPct val="150000"/>
              </a:lnSpc>
            </a:pPr>
            <a:r>
              <a:rPr lang="he-IL" b="1" u="sng" dirty="0">
                <a:latin typeface="David" panose="020E0502060401010101" pitchFamily="34" charset="-79"/>
                <a:cs typeface="David" panose="020E0502060401010101" pitchFamily="34" charset="-79"/>
              </a:rPr>
              <a:t>דעה אישית: </a:t>
            </a:r>
            <a:r>
              <a:rPr lang="he-IL" dirty="0">
                <a:latin typeface="David" panose="020E0502060401010101" pitchFamily="34" charset="-79"/>
                <a:cs typeface="David" panose="020E0502060401010101" pitchFamily="34" charset="-79"/>
              </a:rPr>
              <a:t>בקשה כזו מצריכה פתיחת תיק ובמסגרתו יידונו הדברים ולא בשלב פתיחת התיק, בשל עיקרון העל של העדר סמכות של הרשם למנוע פתיחת תיק לביצוע שטר או פסק דין.</a:t>
            </a:r>
          </a:p>
          <a:p>
            <a:pPr>
              <a:lnSpc>
                <a:spcPct val="150000"/>
              </a:lnSpc>
            </a:pPr>
            <a:endParaRPr lang="he-IL" dirty="0">
              <a:latin typeface="David" panose="020E0502060401010101" pitchFamily="34" charset="-79"/>
              <a:cs typeface="David" panose="020E0502060401010101" pitchFamily="34" charset="-79"/>
            </a:endParaRPr>
          </a:p>
          <a:p>
            <a:pPr>
              <a:lnSpc>
                <a:spcPct val="150000"/>
              </a:lnSpc>
            </a:pPr>
            <a:endParaRPr lang="he-IL" dirty="0">
              <a:latin typeface="David" panose="020E0502060401010101" pitchFamily="34" charset="-79"/>
              <a:cs typeface="David" panose="020E0502060401010101" pitchFamily="34" charset="-79"/>
            </a:endParaRPr>
          </a:p>
          <a:p>
            <a:pPr>
              <a:lnSpc>
                <a:spcPct val="150000"/>
              </a:lnSpc>
            </a:pPr>
            <a:endParaRPr lang="he-IL" dirty="0">
              <a:latin typeface="David" panose="020E0502060401010101" pitchFamily="34" charset="-79"/>
              <a:cs typeface="David" panose="020E0502060401010101" pitchFamily="34" charset="-79"/>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187624" y="404664"/>
            <a:ext cx="7776864" cy="792088"/>
          </a:xfrm>
        </p:spPr>
        <p:txBody>
          <a:bodyPr>
            <a:normAutofit/>
          </a:bodyPr>
          <a:lstStyle/>
          <a:p>
            <a:pPr algn="ctr"/>
            <a:r>
              <a:rPr lang="he-IL" dirty="0">
                <a:effectLst>
                  <a:outerShdw blurRad="38100" dist="38100" dir="2700000" algn="tl">
                    <a:srgbClr val="000000">
                      <a:alpha val="43137"/>
                    </a:srgbClr>
                  </a:outerShdw>
                </a:effectLst>
                <a:latin typeface="David" panose="020E0502060401010101" pitchFamily="34" charset="-79"/>
                <a:cs typeface="David" panose="020E0502060401010101" pitchFamily="34" charset="-79"/>
              </a:rPr>
              <a:t>פסק בוררות שלא ניתן לאכיפה</a:t>
            </a:r>
          </a:p>
        </p:txBody>
      </p:sp>
      <p:sp>
        <p:nvSpPr>
          <p:cNvPr id="3" name="מציין מיקום תוכן 2"/>
          <p:cNvSpPr>
            <a:spLocks noGrp="1"/>
          </p:cNvSpPr>
          <p:nvPr>
            <p:ph idx="1"/>
          </p:nvPr>
        </p:nvSpPr>
        <p:spPr>
          <a:xfrm>
            <a:off x="1403648" y="1385392"/>
            <a:ext cx="7130752" cy="5472608"/>
          </a:xfrm>
        </p:spPr>
        <p:txBody>
          <a:bodyPr>
            <a:normAutofit/>
          </a:bodyPr>
          <a:lstStyle/>
          <a:p>
            <a:r>
              <a:rPr lang="he-IL" dirty="0">
                <a:latin typeface="David" panose="020E0502060401010101" pitchFamily="34" charset="-79"/>
                <a:cs typeface="David" panose="020E0502060401010101" pitchFamily="34" charset="-79"/>
              </a:rPr>
              <a:t>פסק בוררות שאושר על ידי בית המשפט לפי סעיף 23(א) לחוק הבוררות דינו כפסק דין של בית המשפט.</a:t>
            </a:r>
          </a:p>
          <a:p>
            <a:endParaRPr lang="he-IL" dirty="0">
              <a:latin typeface="David" panose="020E0502060401010101" pitchFamily="34" charset="-79"/>
              <a:cs typeface="David" panose="020E0502060401010101" pitchFamily="34" charset="-79"/>
            </a:endParaRPr>
          </a:p>
          <a:p>
            <a:r>
              <a:rPr lang="he-IL" dirty="0">
                <a:latin typeface="David" panose="020E0502060401010101" pitchFamily="34" charset="-79"/>
                <a:cs typeface="David" panose="020E0502060401010101" pitchFamily="34" charset="-79"/>
              </a:rPr>
              <a:t>קיימים מקרים בהם פסק בורר אינו מאפשר אכיפה, כגון: פסק בורר שקובע כי הוא מטיל פיצוי כספי על מי שיפר הוראותיו. פסק הדין יהיה ניתן לאכיפה רק לאחר שבית המשפט יקבע אם </a:t>
            </a:r>
            <a:r>
              <a:rPr lang="he-IL" dirty="0" err="1">
                <a:latin typeface="David" panose="020E0502060401010101" pitchFamily="34" charset="-79"/>
                <a:cs typeface="David" panose="020E0502060401010101" pitchFamily="34" charset="-79"/>
              </a:rPr>
              <a:t>היתה</a:t>
            </a:r>
            <a:r>
              <a:rPr lang="he-IL" dirty="0">
                <a:latin typeface="David" panose="020E0502060401010101" pitchFamily="34" charset="-79"/>
                <a:cs typeface="David" panose="020E0502060401010101" pitchFamily="34" charset="-79"/>
              </a:rPr>
              <a:t> הפרה ומי המפר.</a:t>
            </a:r>
          </a:p>
          <a:p>
            <a:endParaRPr lang="he-IL" dirty="0">
              <a:latin typeface="David" panose="020E0502060401010101" pitchFamily="34" charset="-79"/>
              <a:cs typeface="David" panose="020E0502060401010101" pitchFamily="34" charset="-79"/>
            </a:endParaRPr>
          </a:p>
          <a:p>
            <a:r>
              <a:rPr lang="he-IL" dirty="0">
                <a:latin typeface="David" panose="020E0502060401010101" pitchFamily="34" charset="-79"/>
                <a:cs typeface="David" panose="020E0502060401010101" pitchFamily="34" charset="-79"/>
              </a:rPr>
              <a:t>יש לבחון שהוראות הבורר אינן כלליות בלבד ונקבע בו בפירוש מי המפר ומהי ההפרה ומה סכום ההפרה.</a:t>
            </a:r>
          </a:p>
          <a:p>
            <a:endParaRPr lang="he-IL" dirty="0">
              <a:latin typeface="David" panose="020E0502060401010101" pitchFamily="34" charset="-79"/>
              <a:cs typeface="David" panose="020E0502060401010101" pitchFamily="34" charset="-79"/>
            </a:endParaRPr>
          </a:p>
          <a:p>
            <a:r>
              <a:rPr lang="he-IL" dirty="0">
                <a:latin typeface="David" panose="020E0502060401010101" pitchFamily="34" charset="-79"/>
                <a:cs typeface="David" panose="020E0502060401010101" pitchFamily="34" charset="-79"/>
              </a:rPr>
              <a:t>אין אפשרות לפתוח תיק זה מראש ולאפשר לצדדים להידון </a:t>
            </a:r>
            <a:r>
              <a:rPr lang="he-IL" dirty="0" err="1">
                <a:latin typeface="David" panose="020E0502060401010101" pitchFamily="34" charset="-79"/>
                <a:cs typeface="David" panose="020E0502060401010101" pitchFamily="34" charset="-79"/>
              </a:rPr>
              <a:t>בענין</a:t>
            </a:r>
            <a:r>
              <a:rPr lang="he-IL" dirty="0">
                <a:latin typeface="David" panose="020E0502060401010101" pitchFamily="34" charset="-79"/>
                <a:cs typeface="David" panose="020E0502060401010101" pitchFamily="34" charset="-79"/>
              </a:rPr>
              <a:t> במסגרת תיק הוצל"פ. </a:t>
            </a:r>
            <a:r>
              <a:rPr lang="he-IL" dirty="0" err="1">
                <a:latin typeface="David" panose="020E0502060401010101" pitchFamily="34" charset="-79"/>
                <a:cs typeface="David" panose="020E0502060401010101" pitchFamily="34" charset="-79"/>
              </a:rPr>
              <a:t>רע"צ</a:t>
            </a:r>
            <a:r>
              <a:rPr lang="he-IL" dirty="0">
                <a:latin typeface="David" panose="020E0502060401010101" pitchFamily="34" charset="-79"/>
                <a:cs typeface="David" panose="020E0502060401010101" pitchFamily="34" charset="-79"/>
              </a:rPr>
              <a:t> ת"א 14311-12-15 </a:t>
            </a:r>
            <a:r>
              <a:rPr lang="he-IL" b="1" dirty="0">
                <a:latin typeface="David" panose="020E0502060401010101" pitchFamily="34" charset="-79"/>
                <a:cs typeface="David" panose="020E0502060401010101" pitchFamily="34" charset="-79"/>
              </a:rPr>
              <a:t>שמואל מרדכי חלקיה שטרן נ' בי קולנוע לב בע"מ</a:t>
            </a:r>
            <a:r>
              <a:rPr lang="he-IL" dirty="0">
                <a:latin typeface="David" panose="020E0502060401010101" pitchFamily="34" charset="-79"/>
                <a:cs typeface="David" panose="020E0502060401010101" pitchFamily="34" charset="-79"/>
              </a:rPr>
              <a:t> (פורסם בנבו).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dirty="0">
                <a:effectLst>
                  <a:outerShdw blurRad="38100" dist="38100" dir="2700000" algn="tl">
                    <a:srgbClr val="000000">
                      <a:alpha val="43137"/>
                    </a:srgbClr>
                  </a:outerShdw>
                </a:effectLst>
                <a:latin typeface="David" panose="020E0502060401010101" pitchFamily="34" charset="-79"/>
                <a:cs typeface="David" panose="020E0502060401010101" pitchFamily="34" charset="-79"/>
              </a:rPr>
              <a:t>מימוש משכון</a:t>
            </a:r>
          </a:p>
        </p:txBody>
      </p:sp>
      <p:sp>
        <p:nvSpPr>
          <p:cNvPr id="3" name="מציין מיקום תוכן 2"/>
          <p:cNvSpPr>
            <a:spLocks noGrp="1"/>
          </p:cNvSpPr>
          <p:nvPr>
            <p:ph idx="1"/>
          </p:nvPr>
        </p:nvSpPr>
        <p:spPr>
          <a:xfrm>
            <a:off x="1403649" y="1484784"/>
            <a:ext cx="7133538" cy="5256584"/>
          </a:xfrm>
        </p:spPr>
        <p:txBody>
          <a:bodyPr>
            <a:noAutofit/>
          </a:bodyPr>
          <a:lstStyle/>
          <a:p>
            <a:r>
              <a:rPr lang="he-IL" dirty="0">
                <a:latin typeface="David" panose="020E0502060401010101" pitchFamily="34" charset="-79"/>
                <a:cs typeface="David" panose="020E0502060401010101" pitchFamily="34" charset="-79"/>
              </a:rPr>
              <a:t>סעיף 1 לחוק המשכון: משכון – שעבוד נכס כערובה לחיוב והוא מזכה את הנושה להיפרע מן המשכון אם לא סולק החיוב.</a:t>
            </a:r>
          </a:p>
          <a:p>
            <a:endParaRPr lang="he-IL" dirty="0">
              <a:latin typeface="David" panose="020E0502060401010101" pitchFamily="34" charset="-79"/>
              <a:cs typeface="David" panose="020E0502060401010101" pitchFamily="34" charset="-79"/>
            </a:endParaRPr>
          </a:p>
          <a:p>
            <a:r>
              <a:rPr lang="he-IL" dirty="0">
                <a:latin typeface="David" panose="020E0502060401010101" pitchFamily="34" charset="-79"/>
                <a:cs typeface="David" panose="020E0502060401010101" pitchFamily="34" charset="-79"/>
              </a:rPr>
              <a:t>מימוש משכון ייעשה בהוראת הרשם (סעיף 17 לחוק המשכון):</a:t>
            </a:r>
          </a:p>
          <a:p>
            <a:r>
              <a:rPr lang="he-IL" dirty="0">
                <a:latin typeface="David" panose="020E0502060401010101" pitchFamily="34" charset="-79"/>
                <a:cs typeface="David" panose="020E0502060401010101" pitchFamily="34" charset="-79"/>
              </a:rPr>
              <a:t>* ני"ע  ונכסים נדים שמושכנו והופקדו בידי הנושה או בידי שומר מטעמו שאיינו החייב.</a:t>
            </a:r>
          </a:p>
          <a:p>
            <a:r>
              <a:rPr lang="he-IL" dirty="0">
                <a:latin typeface="David" panose="020E0502060401010101" pitchFamily="34" charset="-79"/>
                <a:cs typeface="David" panose="020E0502060401010101" pitchFamily="34" charset="-79"/>
              </a:rPr>
              <a:t>*המשכון נרשם ברשם המשכונות.</a:t>
            </a:r>
          </a:p>
          <a:p>
            <a:pPr>
              <a:buNone/>
            </a:pPr>
            <a:endParaRPr lang="he-IL" dirty="0">
              <a:latin typeface="David" panose="020E0502060401010101" pitchFamily="34" charset="-79"/>
              <a:cs typeface="David" panose="020E0502060401010101" pitchFamily="34" charset="-79"/>
            </a:endParaRPr>
          </a:p>
          <a:p>
            <a:r>
              <a:rPr lang="he-IL" dirty="0">
                <a:latin typeface="David" panose="020E0502060401010101" pitchFamily="34" charset="-79"/>
                <a:cs typeface="David" panose="020E0502060401010101" pitchFamily="34" charset="-79"/>
              </a:rPr>
              <a:t>דרך המימוש תקבע על ידי הרשם כמו פסק דין, וסמכותו של הרשם מוגבלת אך לביצוע המימוש.</a:t>
            </a:r>
          </a:p>
          <a:p>
            <a:endParaRPr lang="he-IL" dirty="0">
              <a:latin typeface="David" panose="020E0502060401010101" pitchFamily="34" charset="-79"/>
              <a:cs typeface="David" panose="020E0502060401010101" pitchFamily="34" charset="-79"/>
            </a:endParaRPr>
          </a:p>
          <a:p>
            <a:r>
              <a:rPr lang="he-IL" dirty="0">
                <a:latin typeface="David" panose="020E0502060401010101" pitchFamily="34" charset="-79"/>
                <a:cs typeface="David" panose="020E0502060401010101" pitchFamily="34" charset="-79"/>
              </a:rPr>
              <a:t>שיקול הדעת מוגבל לקביעת הדרך היעילה והצודקת למימוש המשכון. אין מסמכותו לבחון את תוכנם של המסמכים ואת נסיבות החתימה עליהם.</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dirty="0">
                <a:effectLst>
                  <a:outerShdw blurRad="38100" dist="38100" dir="2700000" algn="tl">
                    <a:srgbClr val="000000">
                      <a:alpha val="43137"/>
                    </a:srgbClr>
                  </a:outerShdw>
                </a:effectLst>
                <a:latin typeface="David" panose="020E0502060401010101" pitchFamily="34" charset="-79"/>
                <a:cs typeface="David" panose="020E0502060401010101" pitchFamily="34" charset="-79"/>
              </a:rPr>
              <a:t>מימוש משכון - המשך</a:t>
            </a:r>
          </a:p>
        </p:txBody>
      </p:sp>
      <p:sp>
        <p:nvSpPr>
          <p:cNvPr id="3" name="מציין מיקום תוכן 2"/>
          <p:cNvSpPr>
            <a:spLocks noGrp="1"/>
          </p:cNvSpPr>
          <p:nvPr>
            <p:ph idx="1"/>
          </p:nvPr>
        </p:nvSpPr>
        <p:spPr>
          <a:xfrm>
            <a:off x="1195457" y="1745432"/>
            <a:ext cx="7346776" cy="5112568"/>
          </a:xfrm>
        </p:spPr>
        <p:txBody>
          <a:bodyPr>
            <a:normAutofit/>
          </a:bodyPr>
          <a:lstStyle/>
          <a:p>
            <a:pPr>
              <a:lnSpc>
                <a:spcPct val="200000"/>
              </a:lnSpc>
            </a:pPr>
            <a:r>
              <a:rPr lang="he-IL" dirty="0">
                <a:latin typeface="David" panose="020E0502060401010101" pitchFamily="34" charset="-79"/>
                <a:cs typeface="David" panose="020E0502060401010101" pitchFamily="34" charset="-79"/>
              </a:rPr>
              <a:t>* הרשם אינו יכול לעכב הליך מימוש שעבוד, ולכל היותר הוא יכול להשהות את ההליך לזמן קצוב כדי לאפשר לבעל הדין </a:t>
            </a:r>
            <a:r>
              <a:rPr lang="he-IL" dirty="0" err="1">
                <a:latin typeface="David" panose="020E0502060401010101" pitchFamily="34" charset="-79"/>
                <a:cs typeface="David" panose="020E0502060401010101" pitchFamily="34" charset="-79"/>
              </a:rPr>
              <a:t>המעונין</a:t>
            </a:r>
            <a:r>
              <a:rPr lang="he-IL" dirty="0">
                <a:latin typeface="David" panose="020E0502060401010101" pitchFamily="34" charset="-79"/>
                <a:cs typeface="David" panose="020E0502060401010101" pitchFamily="34" charset="-79"/>
              </a:rPr>
              <a:t> בכך להגיש תובענה מתאימה לבית המשפט ולהציג צו מניעה מתאים.</a:t>
            </a:r>
          </a:p>
          <a:p>
            <a:pPr>
              <a:lnSpc>
                <a:spcPct val="200000"/>
              </a:lnSpc>
            </a:pPr>
            <a:endParaRPr lang="he-IL" dirty="0">
              <a:latin typeface="David" panose="020E0502060401010101" pitchFamily="34" charset="-79"/>
              <a:cs typeface="David" panose="020E0502060401010101" pitchFamily="34" charset="-79"/>
            </a:endParaRPr>
          </a:p>
          <a:p>
            <a:pPr>
              <a:lnSpc>
                <a:spcPct val="200000"/>
              </a:lnSpc>
            </a:pPr>
            <a:r>
              <a:rPr lang="he-IL" dirty="0">
                <a:latin typeface="David" panose="020E0502060401010101" pitchFamily="34" charset="-79"/>
                <a:cs typeface="David" panose="020E0502060401010101" pitchFamily="34" charset="-79"/>
              </a:rPr>
              <a:t>*חובה כי המשכון יישא את פרטי הזיהוי והתיאור שלו. גם אם הם אינם זהים בדייקנות לפרטי הזיהוי והתיאור שבמסמכי המשכון, הרי שהמשכון הינו כפסק דין ואין הרשם רשאי לסטות מנתוני המשכון כפי שנרשמו ברשם המשכונות.</a:t>
            </a:r>
          </a:p>
          <a:p>
            <a:pPr>
              <a:lnSpc>
                <a:spcPct val="200000"/>
              </a:lnSpc>
            </a:pPr>
            <a:endParaRPr lang="he-IL" dirty="0">
              <a:latin typeface="David" panose="020E0502060401010101" pitchFamily="34" charset="-79"/>
              <a:cs typeface="David" panose="020E0502060401010101" pitchFamily="34" charset="-79"/>
            </a:endParaRPr>
          </a:p>
          <a:p>
            <a:pPr>
              <a:lnSpc>
                <a:spcPct val="200000"/>
              </a:lnSpc>
            </a:pPr>
            <a:endParaRPr lang="he-IL" dirty="0">
              <a:latin typeface="David" panose="020E0502060401010101" pitchFamily="34" charset="-79"/>
              <a:cs typeface="David" panose="020E0502060401010101" pitchFamily="34" charset="-79"/>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035224" y="332656"/>
            <a:ext cx="7499176" cy="706090"/>
          </a:xfrm>
        </p:spPr>
        <p:txBody>
          <a:bodyPr/>
          <a:lstStyle/>
          <a:p>
            <a:pPr algn="ctr"/>
            <a:r>
              <a:rPr lang="he-IL" dirty="0">
                <a:effectLst>
                  <a:outerShdw blurRad="38100" dist="38100" dir="2700000" algn="tl">
                    <a:srgbClr val="000000">
                      <a:alpha val="43137"/>
                    </a:srgbClr>
                  </a:outerShdw>
                </a:effectLst>
                <a:latin typeface="David" panose="020E0502060401010101" pitchFamily="34" charset="-79"/>
                <a:cs typeface="David" panose="020E0502060401010101" pitchFamily="34" charset="-79"/>
              </a:rPr>
              <a:t>מימוש משכנתא</a:t>
            </a:r>
          </a:p>
        </p:txBody>
      </p:sp>
      <p:sp>
        <p:nvSpPr>
          <p:cNvPr id="3" name="מציין מיקום תוכן 2"/>
          <p:cNvSpPr>
            <a:spLocks noGrp="1"/>
          </p:cNvSpPr>
          <p:nvPr>
            <p:ph idx="1"/>
          </p:nvPr>
        </p:nvSpPr>
        <p:spPr>
          <a:xfrm>
            <a:off x="1331640" y="1601416"/>
            <a:ext cx="7202760" cy="5256584"/>
          </a:xfrm>
        </p:spPr>
        <p:txBody>
          <a:bodyPr>
            <a:normAutofit/>
          </a:bodyPr>
          <a:lstStyle/>
          <a:p>
            <a:r>
              <a:rPr lang="he-IL" dirty="0">
                <a:latin typeface="David" panose="020E0502060401010101" pitchFamily="34" charset="-79"/>
                <a:cs typeface="David" panose="020E0502060401010101" pitchFamily="34" charset="-79"/>
              </a:rPr>
              <a:t>ס' 90 לחוק המקרקעין קובע כי מימוש משכנתא יהיה על פי פסק דין או על פי צו רשם  הוצל"פ.</a:t>
            </a:r>
          </a:p>
          <a:p>
            <a:endParaRPr lang="he-IL" dirty="0">
              <a:latin typeface="David" panose="020E0502060401010101" pitchFamily="34" charset="-79"/>
              <a:cs typeface="David" panose="020E0502060401010101" pitchFamily="34" charset="-79"/>
            </a:endParaRPr>
          </a:p>
          <a:p>
            <a:r>
              <a:rPr lang="he-IL" dirty="0">
                <a:latin typeface="David" panose="020E0502060401010101" pitchFamily="34" charset="-79"/>
                <a:cs typeface="David" panose="020E0502060401010101" pitchFamily="34" charset="-79"/>
              </a:rPr>
              <a:t>ס' 81 לחוק ההוצל"פ קובע כי משכנתאות רשומות על מקרקעין יבוצעו כמו פסק דין.</a:t>
            </a:r>
          </a:p>
          <a:p>
            <a:endParaRPr lang="he-IL" dirty="0">
              <a:latin typeface="David" panose="020E0502060401010101" pitchFamily="34" charset="-79"/>
              <a:cs typeface="David" panose="020E0502060401010101" pitchFamily="34" charset="-79"/>
            </a:endParaRPr>
          </a:p>
          <a:p>
            <a:r>
              <a:rPr lang="he-IL" dirty="0">
                <a:latin typeface="David" panose="020E0502060401010101" pitchFamily="34" charset="-79"/>
                <a:cs typeface="David" panose="020E0502060401010101" pitchFamily="34" charset="-79"/>
              </a:rPr>
              <a:t> ההלכות חלות כמובן גם על זכויות אובליגטוריות  ששועבדו ברשם המשכונות ושטרם שוכללו לכדי זכויות בעלות הרשומות במרשם המקרקעין.</a:t>
            </a:r>
          </a:p>
          <a:p>
            <a:endParaRPr lang="he-IL" dirty="0">
              <a:latin typeface="David" panose="020E0502060401010101" pitchFamily="34" charset="-79"/>
              <a:cs typeface="David" panose="020E0502060401010101" pitchFamily="34" charset="-79"/>
            </a:endParaRPr>
          </a:p>
          <a:p>
            <a:r>
              <a:rPr lang="he-IL" dirty="0">
                <a:latin typeface="David" panose="020E0502060401010101" pitchFamily="34" charset="-79"/>
                <a:cs typeface="David" panose="020E0502060401010101" pitchFamily="34" charset="-79"/>
              </a:rPr>
              <a:t>המסמכים שיוגשו יהיו עדכניים ביותר מלווים בתצהיר מטעם הזוכה ולא מטעם ב"כ הזוכה לעניין התחייבויות החייב ו/או חובו בספרי הזוכה.</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971600" y="620688"/>
            <a:ext cx="7560840" cy="720080"/>
          </a:xfrm>
        </p:spPr>
        <p:txBody>
          <a:bodyPr>
            <a:normAutofit/>
          </a:bodyPr>
          <a:lstStyle/>
          <a:p>
            <a:pPr algn="ctr"/>
            <a:r>
              <a:rPr lang="he-IL" dirty="0">
                <a:effectLst>
                  <a:outerShdw blurRad="38100" dist="38100" dir="2700000" algn="tl">
                    <a:srgbClr val="000000">
                      <a:alpha val="43137"/>
                    </a:srgbClr>
                  </a:outerShdw>
                </a:effectLst>
                <a:latin typeface="David" panose="020E0502060401010101" pitchFamily="34" charset="-79"/>
                <a:cs typeface="David" panose="020E0502060401010101" pitchFamily="34" charset="-79"/>
              </a:rPr>
              <a:t>מימוש משכנתא על דירת מגורים</a:t>
            </a:r>
          </a:p>
        </p:txBody>
      </p:sp>
      <p:sp>
        <p:nvSpPr>
          <p:cNvPr id="3" name="מציין מיקום תוכן 2"/>
          <p:cNvSpPr>
            <a:spLocks noGrp="1"/>
          </p:cNvSpPr>
          <p:nvPr>
            <p:ph idx="1"/>
          </p:nvPr>
        </p:nvSpPr>
        <p:spPr>
          <a:xfrm>
            <a:off x="1573753" y="1628800"/>
            <a:ext cx="6814671" cy="5040560"/>
          </a:xfrm>
        </p:spPr>
        <p:txBody>
          <a:bodyPr>
            <a:normAutofit/>
          </a:bodyPr>
          <a:lstStyle/>
          <a:p>
            <a:r>
              <a:rPr lang="he-IL" dirty="0">
                <a:latin typeface="David" panose="020E0502060401010101" pitchFamily="34" charset="-79"/>
                <a:cs typeface="David" panose="020E0502060401010101" pitchFamily="34" charset="-79"/>
              </a:rPr>
              <a:t>במסגרת חוק הגנה על נוטלי הלוואות לדיור (תיקוני חקיקה), התשס"ב – 2002, הוכנס לחוק ההוצל"פ סעיף 81ב1 הכולל בתוכו הוראות המתייחסות לאופן מימוש המשכנתא של יחיד על דירת המגורים המשמשת כדירת מגורים. הרשם אינו מוסמך לאשר פתיחת תיק למימוש אם לא עומדים בהוראות אלו.</a:t>
            </a:r>
          </a:p>
          <a:p>
            <a:endParaRPr lang="he-IL" dirty="0">
              <a:latin typeface="David" panose="020E0502060401010101" pitchFamily="34" charset="-79"/>
              <a:cs typeface="David" panose="020E0502060401010101" pitchFamily="34" charset="-79"/>
            </a:endParaRPr>
          </a:p>
          <a:p>
            <a:r>
              <a:rPr lang="he-IL" b="1" u="sng" dirty="0">
                <a:latin typeface="David" panose="020E0502060401010101" pitchFamily="34" charset="-79"/>
                <a:cs typeface="David" panose="020E0502060401010101" pitchFamily="34" charset="-79"/>
              </a:rPr>
              <a:t>פתיחת תיק על סכום הפיגורים בלבד</a:t>
            </a:r>
            <a:r>
              <a:rPr lang="he-IL" dirty="0">
                <a:latin typeface="David" panose="020E0502060401010101" pitchFamily="34" charset="-79"/>
                <a:cs typeface="David" panose="020E0502060401010101" pitchFamily="34" charset="-79"/>
              </a:rPr>
              <a:t> (81ב1(ב))</a:t>
            </a:r>
          </a:p>
          <a:p>
            <a:r>
              <a:rPr lang="he-IL" dirty="0">
                <a:latin typeface="David" panose="020E0502060401010101" pitchFamily="34" charset="-79"/>
                <a:cs typeface="David" panose="020E0502060401010101" pitchFamily="34" charset="-79"/>
              </a:rPr>
              <a:t>*אם המשכנתא משולמת בתשלומים – נדרשים ששה חודשי פיגור. אם נפרע אחד התשלומים, הוא ייחשב ע"ח החודש הראשון בפיגור.</a:t>
            </a:r>
          </a:p>
          <a:p>
            <a:r>
              <a:rPr lang="he-IL" dirty="0">
                <a:latin typeface="David" panose="020E0502060401010101" pitchFamily="34" charset="-79"/>
                <a:cs typeface="David" panose="020E0502060401010101" pitchFamily="34" charset="-79"/>
              </a:rPr>
              <a:t>*אם המשכנתא לא משולמת בתשלומים – נדרשים ששה חודשי המתנה מהמועד בו היה על החייב לפרוע את החוב.</a:t>
            </a:r>
          </a:p>
          <a:p>
            <a:r>
              <a:rPr lang="he-IL" dirty="0">
                <a:latin typeface="David" panose="020E0502060401010101" pitchFamily="34" charset="-79"/>
                <a:cs typeface="David" panose="020E0502060401010101" pitchFamily="34" charset="-79"/>
              </a:rPr>
              <a:t>התיק ייפתח רק לגבי החוב שבפיגור עם ציון יתרת ההלוואה.</a:t>
            </a:r>
          </a:p>
          <a:p>
            <a:endParaRPr lang="he-IL" dirty="0">
              <a:latin typeface="David" panose="020E0502060401010101" pitchFamily="34" charset="-79"/>
              <a:cs typeface="David" panose="020E0502060401010101" pitchFamily="34" charset="-79"/>
            </a:endParaRPr>
          </a:p>
          <a:p>
            <a:endParaRPr lang="he-IL" dirty="0">
              <a:latin typeface="David" panose="020E0502060401010101" pitchFamily="34" charset="-79"/>
              <a:cs typeface="David" panose="020E0502060401010101" pitchFamily="34" charset="-79"/>
            </a:endParaRPr>
          </a:p>
          <a:p>
            <a:endParaRPr lang="he-IL" dirty="0">
              <a:latin typeface="David" panose="020E0502060401010101" pitchFamily="34" charset="-79"/>
              <a:cs typeface="David" panose="020E0502060401010101" pitchFamily="34" charset="-79"/>
            </a:endParaRPr>
          </a:p>
          <a:p>
            <a:endParaRPr lang="he-IL" dirty="0">
              <a:latin typeface="David" panose="020E0502060401010101" pitchFamily="34" charset="-79"/>
              <a:cs typeface="David" panose="020E0502060401010101" pitchFamily="34" charset="-79"/>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dirty="0">
                <a:effectLst>
                  <a:outerShdw blurRad="38100" dist="38100" dir="2700000" algn="tl">
                    <a:srgbClr val="000000">
                      <a:alpha val="43137"/>
                    </a:srgbClr>
                  </a:outerShdw>
                </a:effectLst>
                <a:latin typeface="David" pitchFamily="34" charset="-79"/>
                <a:cs typeface="David" pitchFamily="34" charset="-79"/>
              </a:rPr>
              <a:t>סוגי תיקים שנפתחים בהוצל"פ</a:t>
            </a:r>
          </a:p>
        </p:txBody>
      </p:sp>
      <p:sp>
        <p:nvSpPr>
          <p:cNvPr id="3" name="מציין מיקום תוכן 2"/>
          <p:cNvSpPr>
            <a:spLocks noGrp="1"/>
          </p:cNvSpPr>
          <p:nvPr>
            <p:ph idx="1"/>
          </p:nvPr>
        </p:nvSpPr>
        <p:spPr>
          <a:xfrm>
            <a:off x="899592" y="1484784"/>
            <a:ext cx="7467600" cy="5133184"/>
          </a:xfrm>
        </p:spPr>
        <p:txBody>
          <a:bodyPr>
            <a:normAutofit/>
          </a:bodyPr>
          <a:lstStyle/>
          <a:p>
            <a:pPr>
              <a:lnSpc>
                <a:spcPct val="150000"/>
              </a:lnSpc>
            </a:pPr>
            <a:r>
              <a:rPr lang="he-IL" dirty="0">
                <a:latin typeface="David" panose="020E0502060401010101" pitchFamily="34" charset="-79"/>
                <a:cs typeface="David" panose="020E0502060401010101" pitchFamily="34" charset="-79"/>
              </a:rPr>
              <a:t>*פסק דין והחלטה אחרת שניתנו בעניינים אזרחיים ע"י בית משפט או בית דין דתי בהליכים אזרחיים (ס' 1 +</a:t>
            </a:r>
            <a:r>
              <a:rPr lang="he-IL" dirty="0" err="1">
                <a:latin typeface="David" panose="020E0502060401010101" pitchFamily="34" charset="-79"/>
                <a:cs typeface="David" panose="020E0502060401010101" pitchFamily="34" charset="-79"/>
              </a:rPr>
              <a:t>ס</a:t>
            </a:r>
            <a:r>
              <a:rPr lang="he-IL" dirty="0">
                <a:latin typeface="David" panose="020E0502060401010101" pitchFamily="34" charset="-79"/>
                <a:cs typeface="David" panose="020E0502060401010101" pitchFamily="34" charset="-79"/>
              </a:rPr>
              <a:t>' 6). </a:t>
            </a:r>
          </a:p>
          <a:p>
            <a:pPr>
              <a:lnSpc>
                <a:spcPct val="150000"/>
              </a:lnSpc>
            </a:pPr>
            <a:r>
              <a:rPr lang="he-IL" dirty="0">
                <a:latin typeface="David" panose="020E0502060401010101" pitchFamily="34" charset="-79"/>
                <a:cs typeface="David" panose="020E0502060401010101" pitchFamily="34" charset="-79"/>
              </a:rPr>
              <a:t>*החלטות בעלות אופי אזרחי שניתנות בהליכים פליליים (תשלום הוצאות למשל) (ס' 1).</a:t>
            </a:r>
          </a:p>
          <a:p>
            <a:pPr>
              <a:lnSpc>
                <a:spcPct val="150000"/>
              </a:lnSpc>
            </a:pPr>
            <a:r>
              <a:rPr lang="he-IL" dirty="0">
                <a:latin typeface="David" panose="020E0502060401010101" pitchFamily="34" charset="-79"/>
                <a:cs typeface="David" panose="020E0502060401010101" pitchFamily="34" charset="-79"/>
              </a:rPr>
              <a:t>*משכונים ומשכנתאות שנרשמו כדין (ס' 80).</a:t>
            </a:r>
          </a:p>
          <a:p>
            <a:pPr>
              <a:lnSpc>
                <a:spcPct val="150000"/>
              </a:lnSpc>
            </a:pPr>
            <a:r>
              <a:rPr lang="he-IL" dirty="0">
                <a:latin typeface="David" panose="020E0502060401010101" pitchFamily="34" charset="-79"/>
                <a:cs typeface="David" panose="020E0502060401010101" pitchFamily="34" charset="-79"/>
              </a:rPr>
              <a:t>*שטרות ושיקים (ס' 81א)</a:t>
            </a:r>
          </a:p>
          <a:p>
            <a:pPr>
              <a:lnSpc>
                <a:spcPct val="150000"/>
              </a:lnSpc>
            </a:pPr>
            <a:r>
              <a:rPr lang="he-IL" dirty="0">
                <a:latin typeface="David" panose="020E0502060401010101" pitchFamily="34" charset="-79"/>
                <a:cs typeface="David" panose="020E0502060401010101" pitchFamily="34" charset="-79"/>
              </a:rPr>
              <a:t>*תביעות על סכום קצוב – תביעות הבאות מכוחו של חוזה או התחייבות מפורשים בכתב שיש עליהן ראיה בכתב (ס' 81א1).</a:t>
            </a:r>
          </a:p>
          <a:p>
            <a:pPr>
              <a:lnSpc>
                <a:spcPct val="150000"/>
              </a:lnSpc>
            </a:pPr>
            <a:r>
              <a:rPr lang="he-IL" dirty="0">
                <a:latin typeface="David" panose="020E0502060401010101" pitchFamily="34" charset="-79"/>
                <a:cs typeface="David" panose="020E0502060401010101" pitchFamily="34" charset="-79"/>
              </a:rPr>
              <a:t>* ביצוע בעין </a:t>
            </a:r>
            <a:r>
              <a:rPr lang="he-IL" dirty="0" smtClean="0">
                <a:latin typeface="David" panose="020E0502060401010101" pitchFamily="34" charset="-79"/>
                <a:cs typeface="David" panose="020E0502060401010101" pitchFamily="34" charset="-79"/>
              </a:rPr>
              <a:t>וצווי </a:t>
            </a:r>
            <a:r>
              <a:rPr lang="he-IL" dirty="0">
                <a:latin typeface="David" panose="020E0502060401010101" pitchFamily="34" charset="-79"/>
                <a:cs typeface="David" panose="020E0502060401010101" pitchFamily="34" charset="-79"/>
              </a:rPr>
              <a:t>עשה (סילוק יד; השבת </a:t>
            </a:r>
            <a:r>
              <a:rPr lang="he-IL" dirty="0" smtClean="0">
                <a:latin typeface="David" panose="020E0502060401010101" pitchFamily="34" charset="-79"/>
                <a:cs typeface="David" panose="020E0502060401010101" pitchFamily="34" charset="-79"/>
              </a:rPr>
              <a:t>מיטלטלין </a:t>
            </a:r>
            <a:r>
              <a:rPr lang="he-IL" dirty="0">
                <a:latin typeface="David" panose="020E0502060401010101" pitchFamily="34" charset="-79"/>
                <a:cs typeface="David" panose="020E0502060401010101" pitchFamily="34" charset="-79"/>
              </a:rPr>
              <a:t>וכו') פרק ו' לחוק.</a:t>
            </a:r>
          </a:p>
          <a:p>
            <a:pPr>
              <a:lnSpc>
                <a:spcPct val="150000"/>
              </a:lnSpc>
            </a:pPr>
            <a:endParaRPr lang="he-IL" dirty="0">
              <a:latin typeface="David" panose="020E0502060401010101" pitchFamily="34" charset="-79"/>
              <a:cs typeface="David" panose="020E0502060401010101" pitchFamily="34" charset="-79"/>
            </a:endParaRPr>
          </a:p>
          <a:p>
            <a:pPr>
              <a:lnSpc>
                <a:spcPct val="150000"/>
              </a:lnSpc>
            </a:pPr>
            <a:endParaRPr lang="he-IL" dirty="0">
              <a:latin typeface="David" panose="020E0502060401010101" pitchFamily="34" charset="-79"/>
              <a:cs typeface="David" panose="020E0502060401010101" pitchFamily="34" charset="-79"/>
            </a:endParaRPr>
          </a:p>
          <a:p>
            <a:pPr>
              <a:lnSpc>
                <a:spcPct val="150000"/>
              </a:lnSpc>
            </a:pPr>
            <a:endParaRPr lang="he-IL" dirty="0">
              <a:latin typeface="David" panose="020E0502060401010101" pitchFamily="34" charset="-79"/>
              <a:cs typeface="David" panose="020E0502060401010101" pitchFamily="34" charset="-79"/>
            </a:endParaRPr>
          </a:p>
          <a:p>
            <a:pPr>
              <a:lnSpc>
                <a:spcPct val="150000"/>
              </a:lnSpc>
            </a:pPr>
            <a:endParaRPr lang="he-IL" dirty="0">
              <a:latin typeface="David" panose="020E0502060401010101" pitchFamily="34" charset="-79"/>
              <a:cs typeface="David" panose="020E0502060401010101" pitchFamily="34" charset="-79"/>
            </a:endParaRPr>
          </a:p>
          <a:p>
            <a:pPr>
              <a:lnSpc>
                <a:spcPct val="150000"/>
              </a:lnSpc>
            </a:pPr>
            <a:endParaRPr lang="he-IL" dirty="0">
              <a:latin typeface="David" panose="020E0502060401010101" pitchFamily="34" charset="-79"/>
              <a:cs typeface="David" panose="020E0502060401010101" pitchFamily="34" charset="-79"/>
            </a:endParaRPr>
          </a:p>
          <a:p>
            <a:pPr>
              <a:lnSpc>
                <a:spcPct val="150000"/>
              </a:lnSpc>
            </a:pPr>
            <a:endParaRPr lang="he-IL" dirty="0">
              <a:latin typeface="David" panose="020E0502060401010101" pitchFamily="34" charset="-79"/>
              <a:cs typeface="David" panose="020E0502060401010101" pitchFamily="34" charset="-79"/>
            </a:endParaRPr>
          </a:p>
          <a:p>
            <a:pPr>
              <a:lnSpc>
                <a:spcPct val="150000"/>
              </a:lnSpc>
            </a:pPr>
            <a:endParaRPr lang="he-IL" dirty="0">
              <a:latin typeface="David" panose="020E0502060401010101" pitchFamily="34" charset="-79"/>
              <a:cs typeface="David" panose="020E0502060401010101" pitchFamily="34" charset="-79"/>
            </a:endParaRPr>
          </a:p>
          <a:p>
            <a:pPr>
              <a:lnSpc>
                <a:spcPct val="150000"/>
              </a:lnSpc>
            </a:pPr>
            <a:endParaRPr lang="he-IL" dirty="0">
              <a:latin typeface="David" panose="020E0502060401010101" pitchFamily="34" charset="-79"/>
              <a:cs typeface="David" panose="020E0502060401010101" pitchFamily="34" charset="-79"/>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187624" y="476672"/>
            <a:ext cx="7488832" cy="522312"/>
          </a:xfrm>
        </p:spPr>
        <p:txBody>
          <a:bodyPr>
            <a:normAutofit fontScale="90000"/>
          </a:bodyPr>
          <a:lstStyle/>
          <a:p>
            <a:pPr algn="ctr"/>
            <a:r>
              <a:rPr lang="he-IL" dirty="0">
                <a:effectLst>
                  <a:outerShdw blurRad="38100" dist="38100" dir="2700000" algn="tl">
                    <a:srgbClr val="000000">
                      <a:alpha val="43137"/>
                    </a:srgbClr>
                  </a:outerShdw>
                </a:effectLst>
                <a:latin typeface="David" panose="020E0502060401010101" pitchFamily="34" charset="-79"/>
                <a:cs typeface="David" panose="020E0502060401010101" pitchFamily="34" charset="-79"/>
              </a:rPr>
              <a:t>מימוש משכנתא על דירת מגורים- המשך</a:t>
            </a:r>
          </a:p>
        </p:txBody>
      </p:sp>
      <p:sp>
        <p:nvSpPr>
          <p:cNvPr id="3" name="מציין מיקום תוכן 2"/>
          <p:cNvSpPr>
            <a:spLocks noGrp="1"/>
          </p:cNvSpPr>
          <p:nvPr>
            <p:ph idx="1"/>
          </p:nvPr>
        </p:nvSpPr>
        <p:spPr>
          <a:xfrm>
            <a:off x="827584" y="508300"/>
            <a:ext cx="7560840" cy="6017043"/>
          </a:xfrm>
        </p:spPr>
        <p:txBody>
          <a:bodyPr>
            <a:noAutofit/>
          </a:bodyPr>
          <a:lstStyle/>
          <a:p>
            <a:pPr>
              <a:lnSpc>
                <a:spcPct val="150000"/>
              </a:lnSpc>
            </a:pPr>
            <a:endParaRPr lang="he-IL" dirty="0">
              <a:latin typeface="David" panose="020E0502060401010101" pitchFamily="34" charset="-79"/>
              <a:cs typeface="David" panose="020E0502060401010101" pitchFamily="34" charset="-79"/>
            </a:endParaRPr>
          </a:p>
          <a:p>
            <a:pPr>
              <a:lnSpc>
                <a:spcPct val="150000"/>
              </a:lnSpc>
            </a:pPr>
            <a:r>
              <a:rPr lang="he-IL" b="1" u="sng" dirty="0">
                <a:latin typeface="David" panose="020E0502060401010101" pitchFamily="34" charset="-79"/>
                <a:cs typeface="David" panose="020E0502060401010101" pitchFamily="34" charset="-79"/>
              </a:rPr>
              <a:t>פתיחת תיק על מלוא ההלוואה 81ב1(ג):</a:t>
            </a:r>
          </a:p>
          <a:p>
            <a:pPr>
              <a:lnSpc>
                <a:spcPct val="150000"/>
              </a:lnSpc>
              <a:buNone/>
            </a:pPr>
            <a:r>
              <a:rPr lang="he-IL" dirty="0">
                <a:latin typeface="David" panose="020E0502060401010101" pitchFamily="34" charset="-79"/>
                <a:cs typeface="David" panose="020E0502060401010101" pitchFamily="34" charset="-79"/>
              </a:rPr>
              <a:t>התנאים לפתיחת תיק לביצוע מיידי של מלוא המשכנתא:</a:t>
            </a:r>
          </a:p>
          <a:p>
            <a:pPr>
              <a:lnSpc>
                <a:spcPct val="150000"/>
              </a:lnSpc>
              <a:buFont typeface="Arial" pitchFamily="34" charset="0"/>
              <a:buChar char="•"/>
            </a:pPr>
            <a:r>
              <a:rPr lang="he-IL" dirty="0">
                <a:latin typeface="David" panose="020E0502060401010101" pitchFamily="34" charset="-79"/>
                <a:cs typeface="David" panose="020E0502060401010101" pitchFamily="34" charset="-79"/>
              </a:rPr>
              <a:t>החייב עזב או עומד לעזוב את הארץ.</a:t>
            </a:r>
          </a:p>
          <a:p>
            <a:pPr>
              <a:lnSpc>
                <a:spcPct val="150000"/>
              </a:lnSpc>
              <a:buFont typeface="Arial" pitchFamily="34" charset="0"/>
              <a:buChar char="•"/>
            </a:pPr>
            <a:r>
              <a:rPr lang="he-IL" dirty="0">
                <a:latin typeface="David" panose="020E0502060401010101" pitchFamily="34" charset="-79"/>
                <a:cs typeface="David" panose="020E0502060401010101" pitchFamily="34" charset="-79"/>
              </a:rPr>
              <a:t>החייב הונה בעבר את נושיו או שבכוונתו להונות אותם בעתיד.</a:t>
            </a:r>
          </a:p>
          <a:p>
            <a:pPr>
              <a:lnSpc>
                <a:spcPct val="150000"/>
              </a:lnSpc>
              <a:buFont typeface="Arial" pitchFamily="34" charset="0"/>
              <a:buChar char="•"/>
            </a:pPr>
            <a:r>
              <a:rPr lang="he-IL" dirty="0">
                <a:latin typeface="David" panose="020E0502060401010101" pitchFamily="34" charset="-79"/>
                <a:cs typeface="David" panose="020E0502060401010101" pitchFamily="34" charset="-79"/>
              </a:rPr>
              <a:t>בבעלותו של החייב או בבעלותו המשותפת של החייב עם בן משפחתו (הגדרה עמומה שיש ליתן לה פרשנות רחבה) הגר עמו יש דירה אחרת שבבעלות היכולה לשמש למגורים (די שתוכשר להיות כזו דהיינו: פינוי שוכרים מהדירה הנוספת).</a:t>
            </a:r>
          </a:p>
          <a:p>
            <a:pPr>
              <a:lnSpc>
                <a:spcPct val="150000"/>
              </a:lnSpc>
              <a:buFont typeface="Arial" pitchFamily="34" charset="0"/>
              <a:buChar char="•"/>
            </a:pPr>
            <a:r>
              <a:rPr lang="he-IL" dirty="0">
                <a:latin typeface="David" panose="020E0502060401010101" pitchFamily="34" charset="-79"/>
                <a:cs typeface="David" panose="020E0502060401010101" pitchFamily="34" charset="-79"/>
              </a:rPr>
              <a:t>מונה כונס נכסים על הנכס או ניתן צו לכינוס כלל נכסי החייב.</a:t>
            </a:r>
          </a:p>
          <a:p>
            <a:pPr>
              <a:lnSpc>
                <a:spcPct val="150000"/>
              </a:lnSpc>
              <a:buFont typeface="Arial" pitchFamily="34" charset="0"/>
              <a:buChar char="•"/>
            </a:pPr>
            <a:r>
              <a:rPr lang="he-IL" dirty="0">
                <a:latin typeface="David" panose="020E0502060401010101" pitchFamily="34" charset="-79"/>
                <a:cs typeface="David" panose="020E0502060401010101" pitchFamily="34" charset="-79"/>
              </a:rPr>
              <a:t>חוב הפיגורים עומד על 10% ומעלה מיתרת החוב.</a:t>
            </a:r>
          </a:p>
          <a:p>
            <a:pPr>
              <a:lnSpc>
                <a:spcPct val="150000"/>
              </a:lnSpc>
              <a:buFont typeface="Arial" pitchFamily="34" charset="0"/>
              <a:buChar char="•"/>
            </a:pPr>
            <a:r>
              <a:rPr lang="he-IL" b="1" u="sng" dirty="0">
                <a:latin typeface="David" panose="020E0502060401010101" pitchFamily="34" charset="-79"/>
                <a:cs typeface="David" panose="020E0502060401010101" pitchFamily="34" charset="-79"/>
              </a:rPr>
              <a:t>תוספת של הפסיקה</a:t>
            </a:r>
            <a:r>
              <a:rPr lang="he-IL" dirty="0">
                <a:latin typeface="David" panose="020E0502060401010101" pitchFamily="34" charset="-79"/>
                <a:cs typeface="David" panose="020E0502060401010101" pitchFamily="34" charset="-79"/>
              </a:rPr>
              <a:t>: עיקול שהוטל על הנכס משועבד  או חוב מסחרי (רע"א 3180/13 </a:t>
            </a:r>
            <a:r>
              <a:rPr lang="he-IL" b="1" dirty="0">
                <a:latin typeface="David" panose="020E0502060401010101" pitchFamily="34" charset="-79"/>
                <a:cs typeface="David" panose="020E0502060401010101" pitchFamily="34" charset="-79"/>
              </a:rPr>
              <a:t>בן ארי נ' בנק מזרחי טפחות בע"מ</a:t>
            </a:r>
            <a:r>
              <a:rPr lang="he-IL" dirty="0">
                <a:latin typeface="David" panose="020E0502060401010101" pitchFamily="34" charset="-79"/>
                <a:cs typeface="David" panose="020E0502060401010101" pitchFamily="34" charset="-79"/>
              </a:rPr>
              <a:t> (פורסבם בנבו).</a:t>
            </a:r>
            <a:endParaRPr lang="he-IL" b="1" dirty="0">
              <a:latin typeface="David" panose="020E0502060401010101" pitchFamily="34" charset="-79"/>
              <a:cs typeface="David" panose="020E0502060401010101" pitchFamily="34" charset="-79"/>
            </a:endParaRPr>
          </a:p>
          <a:p>
            <a:pPr>
              <a:lnSpc>
                <a:spcPct val="150000"/>
              </a:lnSpc>
              <a:buFont typeface="Arial" pitchFamily="34" charset="0"/>
              <a:buChar char="•"/>
            </a:pPr>
            <a:endParaRPr lang="he-IL" dirty="0">
              <a:latin typeface="David" panose="020E0502060401010101" pitchFamily="34" charset="-79"/>
              <a:cs typeface="David" panose="020E0502060401010101" pitchFamily="34" charset="-79"/>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938576" y="692696"/>
            <a:ext cx="7488832" cy="692696"/>
          </a:xfrm>
        </p:spPr>
        <p:txBody>
          <a:bodyPr>
            <a:normAutofit/>
          </a:bodyPr>
          <a:lstStyle/>
          <a:p>
            <a:pPr algn="ctr"/>
            <a:r>
              <a:rPr lang="he-IL" dirty="0">
                <a:effectLst>
                  <a:outerShdw blurRad="38100" dist="38100" dir="2700000" algn="tl">
                    <a:srgbClr val="000000">
                      <a:alpha val="43137"/>
                    </a:srgbClr>
                  </a:outerShdw>
                </a:effectLst>
                <a:latin typeface="David" panose="020E0502060401010101" pitchFamily="34" charset="-79"/>
                <a:cs typeface="David" panose="020E0502060401010101" pitchFamily="34" charset="-79"/>
              </a:rPr>
              <a:t>ביצוע שיקים ושטרות</a:t>
            </a:r>
          </a:p>
        </p:txBody>
      </p:sp>
      <p:sp>
        <p:nvSpPr>
          <p:cNvPr id="3" name="מציין מיקום תוכן 2"/>
          <p:cNvSpPr>
            <a:spLocks noGrp="1"/>
          </p:cNvSpPr>
          <p:nvPr>
            <p:ph idx="1"/>
          </p:nvPr>
        </p:nvSpPr>
        <p:spPr>
          <a:xfrm>
            <a:off x="899592" y="1844824"/>
            <a:ext cx="7499176" cy="5565232"/>
          </a:xfrm>
        </p:spPr>
        <p:txBody>
          <a:bodyPr/>
          <a:lstStyle/>
          <a:p>
            <a:pPr>
              <a:lnSpc>
                <a:spcPct val="200000"/>
              </a:lnSpc>
            </a:pPr>
            <a:r>
              <a:rPr lang="he-IL" dirty="0">
                <a:latin typeface="David" panose="020E0502060401010101" pitchFamily="34" charset="-79"/>
                <a:cs typeface="David" panose="020E0502060401010101" pitchFamily="34" charset="-79"/>
              </a:rPr>
              <a:t>שיקים ושטרות ניתנים  לביצוע כמו פסקי דין – ס' 81א.</a:t>
            </a:r>
          </a:p>
          <a:p>
            <a:pPr>
              <a:lnSpc>
                <a:spcPct val="200000"/>
              </a:lnSpc>
            </a:pPr>
            <a:endParaRPr lang="he-IL" dirty="0">
              <a:latin typeface="David" panose="020E0502060401010101" pitchFamily="34" charset="-79"/>
              <a:cs typeface="David" panose="020E0502060401010101" pitchFamily="34" charset="-79"/>
            </a:endParaRPr>
          </a:p>
          <a:p>
            <a:pPr>
              <a:lnSpc>
                <a:spcPct val="200000"/>
              </a:lnSpc>
            </a:pPr>
            <a:r>
              <a:rPr lang="he-IL" dirty="0">
                <a:latin typeface="David" panose="020E0502060401010101" pitchFamily="34" charset="-79"/>
                <a:cs typeface="David" panose="020E0502060401010101" pitchFamily="34" charset="-79"/>
              </a:rPr>
              <a:t>נזכיר את ההגבלה לפי סעיף 6(ב2) בכל הקשור לשיק/ שטר - ולפיה יוטלו סנקציות על מי שהגיש את השטר או השיק  בחלוף שנה מהמועד שבו היה אפשר להגישו לביצוע בכפוף לחריגים שנקבעו בסעיף. </a:t>
            </a:r>
          </a:p>
          <a:p>
            <a:pPr>
              <a:lnSpc>
                <a:spcPct val="200000"/>
              </a:lnSpc>
            </a:pPr>
            <a:r>
              <a:rPr lang="he-IL" dirty="0">
                <a:latin typeface="David" panose="020E0502060401010101" pitchFamily="34" charset="-79"/>
                <a:cs typeface="David" panose="020E0502060401010101" pitchFamily="34" charset="-79"/>
              </a:rPr>
              <a:t>מועד ההגשה = מועד </a:t>
            </a:r>
            <a:r>
              <a:rPr lang="he-IL" dirty="0" err="1">
                <a:latin typeface="David" panose="020E0502060401010101" pitchFamily="34" charset="-79"/>
                <a:cs typeface="David" panose="020E0502060401010101" pitchFamily="34" charset="-79"/>
              </a:rPr>
              <a:t>הפרעון</a:t>
            </a:r>
            <a:r>
              <a:rPr lang="he-IL" dirty="0">
                <a:latin typeface="David" panose="020E0502060401010101" pitchFamily="34" charset="-79"/>
                <a:cs typeface="David" panose="020E0502060401010101" pitchFamily="34" charset="-79"/>
              </a:rPr>
              <a:t>.</a:t>
            </a:r>
          </a:p>
          <a:p>
            <a:pPr>
              <a:lnSpc>
                <a:spcPct val="200000"/>
              </a:lnSpc>
            </a:pPr>
            <a:r>
              <a:rPr lang="he-IL" dirty="0">
                <a:latin typeface="David" panose="020E0502060401010101" pitchFamily="34" charset="-79"/>
                <a:cs typeface="David" panose="020E0502060401010101" pitchFamily="34" charset="-79"/>
              </a:rPr>
              <a:t>לרשם ההוצאה לפועל סמכות להאריך תקופה זו מטעמים שיירשמו.</a:t>
            </a:r>
          </a:p>
          <a:p>
            <a:pPr>
              <a:lnSpc>
                <a:spcPct val="200000"/>
              </a:lnSpc>
            </a:pPr>
            <a:endParaRPr lang="he-IL" dirty="0">
              <a:latin typeface="David" panose="020E0502060401010101" pitchFamily="34" charset="-79"/>
              <a:cs typeface="David" panose="020E0502060401010101" pitchFamily="34" charset="-79"/>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115616" y="548680"/>
            <a:ext cx="7427168" cy="706090"/>
          </a:xfrm>
        </p:spPr>
        <p:txBody>
          <a:bodyPr/>
          <a:lstStyle/>
          <a:p>
            <a:pPr algn="ctr"/>
            <a:r>
              <a:rPr lang="he-IL" dirty="0">
                <a:effectLst>
                  <a:outerShdw blurRad="38100" dist="38100" dir="2700000" algn="tl">
                    <a:srgbClr val="000000">
                      <a:alpha val="43137"/>
                    </a:srgbClr>
                  </a:outerShdw>
                </a:effectLst>
                <a:latin typeface="David" panose="020E0502060401010101" pitchFamily="34" charset="-79"/>
                <a:cs typeface="David" panose="020E0502060401010101" pitchFamily="34" charset="-79"/>
              </a:rPr>
              <a:t>תובענות בסכום קצוב</a:t>
            </a:r>
          </a:p>
        </p:txBody>
      </p:sp>
      <p:sp>
        <p:nvSpPr>
          <p:cNvPr id="3" name="מציין מיקום תוכן 2"/>
          <p:cNvSpPr>
            <a:spLocks noGrp="1"/>
          </p:cNvSpPr>
          <p:nvPr>
            <p:ph idx="1"/>
          </p:nvPr>
        </p:nvSpPr>
        <p:spPr>
          <a:xfrm>
            <a:off x="1043608" y="1124744"/>
            <a:ext cx="7499176" cy="5544616"/>
          </a:xfrm>
        </p:spPr>
        <p:txBody>
          <a:bodyPr>
            <a:normAutofit/>
          </a:bodyPr>
          <a:lstStyle/>
          <a:p>
            <a:pPr>
              <a:lnSpc>
                <a:spcPct val="150000"/>
              </a:lnSpc>
            </a:pPr>
            <a:r>
              <a:rPr lang="he-IL" dirty="0">
                <a:latin typeface="David" panose="020E0502060401010101" pitchFamily="34" charset="-79"/>
                <a:cs typeface="David" panose="020E0502060401010101" pitchFamily="34" charset="-79"/>
              </a:rPr>
              <a:t>ס' 81א1 מתווה את הדרך </a:t>
            </a:r>
            <a:r>
              <a:rPr lang="he-IL" dirty="0" err="1">
                <a:latin typeface="David" panose="020E0502060401010101" pitchFamily="34" charset="-79"/>
                <a:cs typeface="David" panose="020E0502060401010101" pitchFamily="34" charset="-79"/>
              </a:rPr>
              <a:t>הדיונית</a:t>
            </a:r>
            <a:r>
              <a:rPr lang="he-IL" dirty="0">
                <a:latin typeface="David" panose="020E0502060401010101" pitchFamily="34" charset="-79"/>
                <a:cs typeface="David" panose="020E0502060401010101" pitchFamily="34" charset="-79"/>
              </a:rPr>
              <a:t> לביצוע תובענה על סכום קצוב.</a:t>
            </a:r>
          </a:p>
          <a:p>
            <a:pPr>
              <a:lnSpc>
                <a:spcPct val="150000"/>
              </a:lnSpc>
            </a:pPr>
            <a:r>
              <a:rPr lang="he-IL" dirty="0">
                <a:latin typeface="David" panose="020E0502060401010101" pitchFamily="34" charset="-79"/>
                <a:cs typeface="David" panose="020E0502060401010101" pitchFamily="34" charset="-79"/>
              </a:rPr>
              <a:t>דגשים שעליהם עומד הרשם בבקשות המועלות אליו:</a:t>
            </a:r>
          </a:p>
          <a:p>
            <a:pPr>
              <a:lnSpc>
                <a:spcPct val="150000"/>
              </a:lnSpc>
            </a:pPr>
            <a:r>
              <a:rPr lang="he-IL" dirty="0">
                <a:latin typeface="David" panose="020E0502060401010101" pitchFamily="34" charset="-79"/>
                <a:cs typeface="David" panose="020E0502060401010101" pitchFamily="34" charset="-79"/>
              </a:rPr>
              <a:t>*"</a:t>
            </a:r>
            <a:r>
              <a:rPr lang="he-IL" b="1" u="sng" dirty="0">
                <a:latin typeface="David" panose="020E0502060401010101" pitchFamily="34" charset="-79"/>
                <a:cs typeface="David" panose="020E0502060401010101" pitchFamily="34" charset="-79"/>
              </a:rPr>
              <a:t>ראיה בכתב</a:t>
            </a:r>
            <a:r>
              <a:rPr lang="he-IL" dirty="0">
                <a:latin typeface="David" panose="020E0502060401010101" pitchFamily="34" charset="-79"/>
                <a:cs typeface="David" panose="020E0502060401010101" pitchFamily="34" charset="-79"/>
              </a:rPr>
              <a:t>" – יש להקיש מההלכות בענין הגשת תביעה בסד"מ – יש להראות ראשית ראיה המקשרת בין החייב להתחייבותו לסכום הנתבע. סעיף חוק ההוצל"פ מחמיר יותר ממסלול בסדר דין מקוצר מאחר והוא מבקש התחייבות מפורשת ולא מכללא.</a:t>
            </a:r>
          </a:p>
          <a:p>
            <a:pPr>
              <a:lnSpc>
                <a:spcPct val="150000"/>
              </a:lnSpc>
            </a:pPr>
            <a:r>
              <a:rPr lang="he-IL" dirty="0">
                <a:latin typeface="David" panose="020E0502060401010101" pitchFamily="34" charset="-79"/>
                <a:cs typeface="David" panose="020E0502060401010101" pitchFamily="34" charset="-79"/>
              </a:rPr>
              <a:t>הכוונה בראיה בכתב – מסמך החתום על ידי החייב או מסמך שנערך על ידי החייב.</a:t>
            </a:r>
          </a:p>
          <a:p>
            <a:pPr>
              <a:lnSpc>
                <a:spcPct val="150000"/>
              </a:lnSpc>
            </a:pPr>
            <a:r>
              <a:rPr lang="he-IL" dirty="0">
                <a:latin typeface="David" panose="020E0502060401010101" pitchFamily="34" charset="-79"/>
                <a:cs typeface="David" panose="020E0502060401010101" pitchFamily="34" charset="-79"/>
              </a:rPr>
              <a:t>לעניות דעתי גם התכתבות במייל של החייב הנתבע יכולה לחייבו במסגרת תובענה בסכום קצוב ובלבד שיהיו סממנים מזהים שמדובר בחייב עצמו. הנוהל </a:t>
            </a:r>
            <a:r>
              <a:rPr lang="he-IL" dirty="0" err="1">
                <a:latin typeface="David" panose="020E0502060401010101" pitchFamily="34" charset="-79"/>
                <a:cs typeface="David" panose="020E0502060401010101" pitchFamily="34" charset="-79"/>
              </a:rPr>
              <a:t>בענין</a:t>
            </a:r>
            <a:r>
              <a:rPr lang="he-IL" dirty="0">
                <a:latin typeface="David" panose="020E0502060401010101" pitchFamily="34" charset="-79"/>
                <a:cs typeface="David" panose="020E0502060401010101" pitchFamily="34" charset="-79"/>
              </a:rPr>
              <a:t> זה יעבור שינוי בקרוב.</a:t>
            </a:r>
          </a:p>
          <a:p>
            <a:pPr>
              <a:lnSpc>
                <a:spcPct val="150000"/>
              </a:lnSpc>
            </a:pPr>
            <a:r>
              <a:rPr lang="he-IL" dirty="0">
                <a:latin typeface="David" panose="020E0502060401010101" pitchFamily="34" charset="-79"/>
                <a:cs typeface="David" panose="020E0502060401010101" pitchFamily="34" charset="-79"/>
              </a:rPr>
              <a:t>* </a:t>
            </a:r>
            <a:r>
              <a:rPr lang="he-IL" b="1" u="sng" dirty="0">
                <a:latin typeface="David" panose="020E0502060401010101" pitchFamily="34" charset="-79"/>
                <a:cs typeface="David" panose="020E0502060401010101" pitchFamily="34" charset="-79"/>
              </a:rPr>
              <a:t>נוסח מכתב ההתראה </a:t>
            </a:r>
            <a:r>
              <a:rPr lang="he-IL" dirty="0">
                <a:latin typeface="David" panose="020E0502060401010101" pitchFamily="34" charset="-79"/>
                <a:cs typeface="David" panose="020E0502060401010101" pitchFamily="34" charset="-79"/>
              </a:rPr>
              <a:t>– דווקנות בנוסח מכתב ההתראה בהתאם לתקנות.</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043608" y="260648"/>
            <a:ext cx="7427168" cy="634082"/>
          </a:xfrm>
        </p:spPr>
        <p:txBody>
          <a:bodyPr>
            <a:normAutofit fontScale="90000"/>
          </a:bodyPr>
          <a:lstStyle/>
          <a:p>
            <a:pPr algn="ctr"/>
            <a:r>
              <a:rPr lang="he-IL" dirty="0">
                <a:effectLst>
                  <a:outerShdw blurRad="38100" dist="38100" dir="2700000" algn="tl">
                    <a:srgbClr val="000000">
                      <a:alpha val="43137"/>
                    </a:srgbClr>
                  </a:outerShdw>
                </a:effectLst>
                <a:latin typeface="David" panose="020E0502060401010101" pitchFamily="34" charset="-79"/>
                <a:cs typeface="David" panose="020E0502060401010101" pitchFamily="34" charset="-79"/>
              </a:rPr>
              <a:t>פתיחת תיק על פי המחאת חוב/זכות </a:t>
            </a:r>
          </a:p>
        </p:txBody>
      </p:sp>
      <p:sp>
        <p:nvSpPr>
          <p:cNvPr id="3" name="מציין מיקום תוכן 2"/>
          <p:cNvSpPr>
            <a:spLocks noGrp="1"/>
          </p:cNvSpPr>
          <p:nvPr>
            <p:ph idx="1"/>
          </p:nvPr>
        </p:nvSpPr>
        <p:spPr>
          <a:xfrm>
            <a:off x="1187624" y="1124744"/>
            <a:ext cx="7283152" cy="5616624"/>
          </a:xfrm>
        </p:spPr>
        <p:txBody>
          <a:bodyPr>
            <a:normAutofit lnSpcReduction="10000"/>
          </a:bodyPr>
          <a:lstStyle/>
          <a:p>
            <a:pPr>
              <a:lnSpc>
                <a:spcPct val="110000"/>
              </a:lnSpc>
            </a:pPr>
            <a:r>
              <a:rPr lang="he-IL" dirty="0">
                <a:latin typeface="David" panose="020E0502060401010101" pitchFamily="34" charset="-79"/>
                <a:cs typeface="David" panose="020E0502060401010101" pitchFamily="34" charset="-79"/>
              </a:rPr>
              <a:t>לא אחת מוגשות בקשות לפתיחת תיק ע"ש זוכה אשר אליו הומחתה זכות לתבוע חוב עם צירופה של המחאת זכות חתומה כדבעי.</a:t>
            </a:r>
          </a:p>
          <a:p>
            <a:pPr>
              <a:lnSpc>
                <a:spcPct val="110000"/>
              </a:lnSpc>
            </a:pPr>
            <a:endParaRPr lang="he-IL" dirty="0">
              <a:latin typeface="David" panose="020E0502060401010101" pitchFamily="34" charset="-79"/>
              <a:cs typeface="David" panose="020E0502060401010101" pitchFamily="34" charset="-79"/>
            </a:endParaRPr>
          </a:p>
          <a:p>
            <a:pPr>
              <a:lnSpc>
                <a:spcPct val="110000"/>
              </a:lnSpc>
            </a:pPr>
            <a:r>
              <a:rPr lang="he-IL" dirty="0">
                <a:latin typeface="David" panose="020E0502060401010101" pitchFamily="34" charset="-79"/>
                <a:cs typeface="David" panose="020E0502060401010101" pitchFamily="34" charset="-79"/>
              </a:rPr>
              <a:t>בדיקת המחאת החוב לעיתים מצריכה שיקול דעת  ולפיכך היא תועלה כבקשה מקדימה לרשם בטרם פתיחת התיק. </a:t>
            </a:r>
          </a:p>
          <a:p>
            <a:pPr>
              <a:lnSpc>
                <a:spcPct val="110000"/>
              </a:lnSpc>
            </a:pPr>
            <a:endParaRPr lang="he-IL" dirty="0">
              <a:latin typeface="David" panose="020E0502060401010101" pitchFamily="34" charset="-79"/>
              <a:cs typeface="David" panose="020E0502060401010101" pitchFamily="34" charset="-79"/>
            </a:endParaRPr>
          </a:p>
          <a:p>
            <a:pPr>
              <a:lnSpc>
                <a:spcPct val="110000"/>
              </a:lnSpc>
            </a:pPr>
            <a:r>
              <a:rPr lang="he-IL" dirty="0">
                <a:latin typeface="David" panose="020E0502060401010101" pitchFamily="34" charset="-79"/>
                <a:cs typeface="David" panose="020E0502060401010101" pitchFamily="34" charset="-79"/>
              </a:rPr>
              <a:t>יש לבדוק אם הממחה באותה המחאת חוב לא עשה כן על מנת להתחמק מנושים שלו עצמו המבקשים לעקל כספים אלו לכשייגבו.</a:t>
            </a:r>
          </a:p>
          <a:p>
            <a:pPr>
              <a:lnSpc>
                <a:spcPct val="110000"/>
              </a:lnSpc>
            </a:pPr>
            <a:endParaRPr lang="he-IL" dirty="0">
              <a:latin typeface="David" panose="020E0502060401010101" pitchFamily="34" charset="-79"/>
              <a:cs typeface="David" panose="020E0502060401010101" pitchFamily="34" charset="-79"/>
            </a:endParaRPr>
          </a:p>
          <a:p>
            <a:pPr>
              <a:lnSpc>
                <a:spcPct val="110000"/>
              </a:lnSpc>
            </a:pPr>
            <a:r>
              <a:rPr lang="he-IL" dirty="0">
                <a:latin typeface="David" panose="020E0502060401010101" pitchFamily="34" charset="-79"/>
                <a:cs typeface="David" panose="020E0502060401010101" pitchFamily="34" charset="-79"/>
              </a:rPr>
              <a:t>יש לבחון האם לממחה אין תיקים פתוחים בהוצל"פ.</a:t>
            </a:r>
          </a:p>
          <a:p>
            <a:pPr>
              <a:lnSpc>
                <a:spcPct val="110000"/>
              </a:lnSpc>
            </a:pPr>
            <a:endParaRPr lang="he-IL" dirty="0">
              <a:latin typeface="David" panose="020E0502060401010101" pitchFamily="34" charset="-79"/>
              <a:cs typeface="David" panose="020E0502060401010101" pitchFamily="34" charset="-79"/>
            </a:endParaRPr>
          </a:p>
          <a:p>
            <a:pPr>
              <a:lnSpc>
                <a:spcPct val="110000"/>
              </a:lnSpc>
            </a:pPr>
            <a:r>
              <a:rPr lang="he-IL" dirty="0">
                <a:latin typeface="David" panose="020E0502060401010101" pitchFamily="34" charset="-79"/>
                <a:cs typeface="David" panose="020E0502060401010101" pitchFamily="34" charset="-79"/>
              </a:rPr>
              <a:t>ככל ויש תיקים פתוחים, , סבורני, כי אין לרשם הוצאה לפועל סמכות להתערב באותה המחאת זכות, מכוח חופש החוזים, אך על הרשם להורות על העברת הודעה מתאימה לכלל תיקיו של הממחה לצורך יידוע הזוכים בתיקים הפתוחים נגדו על מנת שנושים אלו יוכלו לעתור לבית המשפט המתאים לביטול המחאת זכות זו.</a:t>
            </a:r>
          </a:p>
          <a:p>
            <a:pPr>
              <a:lnSpc>
                <a:spcPct val="110000"/>
              </a:lnSpc>
            </a:pPr>
            <a:endParaRPr lang="he-IL" dirty="0">
              <a:latin typeface="David" panose="020E0502060401010101" pitchFamily="34" charset="-79"/>
              <a:cs typeface="David" panose="020E0502060401010101" pitchFamily="34" charset="-79"/>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1547664" y="1196752"/>
            <a:ext cx="6986736" cy="3777622"/>
          </a:xfrm>
        </p:spPr>
        <p:txBody>
          <a:bodyPr>
            <a:normAutofit/>
          </a:bodyPr>
          <a:lstStyle/>
          <a:p>
            <a:endParaRPr lang="he-IL" sz="3600" dirty="0">
              <a:effectLst>
                <a:outerShdw blurRad="38100" dist="38100" dir="2700000" algn="tl">
                  <a:srgbClr val="000000">
                    <a:alpha val="43137"/>
                  </a:srgbClr>
                </a:outerShdw>
              </a:effectLst>
              <a:latin typeface="David" panose="020E0502060401010101" pitchFamily="34" charset="-79"/>
              <a:cs typeface="David" panose="020E0502060401010101" pitchFamily="34" charset="-79"/>
            </a:endParaRPr>
          </a:p>
          <a:p>
            <a:endParaRPr lang="he-IL" sz="3600" dirty="0">
              <a:effectLst>
                <a:outerShdw blurRad="38100" dist="38100" dir="2700000" algn="tl">
                  <a:srgbClr val="000000">
                    <a:alpha val="43137"/>
                  </a:srgbClr>
                </a:outerShdw>
              </a:effectLst>
              <a:latin typeface="David" panose="020E0502060401010101" pitchFamily="34" charset="-79"/>
              <a:cs typeface="David" panose="020E0502060401010101" pitchFamily="34" charset="-79"/>
            </a:endParaRPr>
          </a:p>
          <a:p>
            <a:pPr algn="ctr"/>
            <a:r>
              <a:rPr lang="he-IL" sz="3600" dirty="0">
                <a:effectLst>
                  <a:outerShdw blurRad="38100" dist="38100" dir="2700000" algn="tl">
                    <a:srgbClr val="000000">
                      <a:alpha val="43137"/>
                    </a:srgbClr>
                  </a:outerShdw>
                </a:effectLst>
                <a:latin typeface="David" panose="020E0502060401010101" pitchFamily="34" charset="-79"/>
                <a:cs typeface="David" panose="020E0502060401010101" pitchFamily="34" charset="-79"/>
              </a:rPr>
              <a:t>תודה על ההקשבה ובהצלחה ביישום.</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vert="horz" lIns="91440" tIns="45720" rIns="91440" bIns="45720" rtlCol="0" anchor="t">
            <a:normAutofit/>
          </a:bodyPr>
          <a:lstStyle/>
          <a:p>
            <a:pPr algn="ctr"/>
            <a:r>
              <a:rPr lang="he-IL" dirty="0">
                <a:effectLst>
                  <a:outerShdw blurRad="38100" dist="38100" dir="2700000" algn="tl">
                    <a:srgbClr val="000000">
                      <a:alpha val="43137"/>
                    </a:srgbClr>
                  </a:outerShdw>
                </a:effectLst>
                <a:latin typeface="David" pitchFamily="34" charset="-79"/>
                <a:cs typeface="David" pitchFamily="34" charset="-79"/>
              </a:rPr>
              <a:t>חיוב שדינו כפסק דין (ס' 81)</a:t>
            </a:r>
            <a:br>
              <a:rPr lang="he-IL" dirty="0">
                <a:effectLst>
                  <a:outerShdw blurRad="38100" dist="38100" dir="2700000" algn="tl">
                    <a:srgbClr val="000000">
                      <a:alpha val="43137"/>
                    </a:srgbClr>
                  </a:outerShdw>
                </a:effectLst>
                <a:latin typeface="David" pitchFamily="34" charset="-79"/>
                <a:cs typeface="David" pitchFamily="34" charset="-79"/>
              </a:rPr>
            </a:br>
            <a:endParaRPr lang="he-IL" dirty="0">
              <a:effectLst>
                <a:outerShdw blurRad="38100" dist="38100" dir="2700000" algn="tl">
                  <a:srgbClr val="000000">
                    <a:alpha val="43137"/>
                  </a:srgbClr>
                </a:outerShdw>
              </a:effectLst>
              <a:latin typeface="David" pitchFamily="34" charset="-79"/>
              <a:cs typeface="David" pitchFamily="34" charset="-79"/>
            </a:endParaRPr>
          </a:p>
        </p:txBody>
      </p:sp>
      <p:sp>
        <p:nvSpPr>
          <p:cNvPr id="3" name="מציין מיקום תוכן 2"/>
          <p:cNvSpPr>
            <a:spLocks noGrp="1"/>
          </p:cNvSpPr>
          <p:nvPr>
            <p:ph idx="1"/>
          </p:nvPr>
        </p:nvSpPr>
        <p:spPr>
          <a:xfrm>
            <a:off x="899592" y="1264555"/>
            <a:ext cx="7488832" cy="5445224"/>
          </a:xfrm>
        </p:spPr>
        <p:txBody>
          <a:bodyPr vert="horz" lIns="91440" tIns="45720" rIns="91440" bIns="45720" rtlCol="0">
            <a:normAutofit/>
          </a:bodyPr>
          <a:lstStyle/>
          <a:p>
            <a:pPr>
              <a:lnSpc>
                <a:spcPct val="150000"/>
              </a:lnSpc>
            </a:pPr>
            <a:r>
              <a:rPr lang="he-IL" dirty="0">
                <a:latin typeface="David" panose="020E0502060401010101" pitchFamily="34" charset="-79"/>
                <a:cs typeface="David" panose="020E0502060401010101" pitchFamily="34" charset="-79"/>
              </a:rPr>
              <a:t>כשזוכה מבקש לאכוף מסמך בלשכת </a:t>
            </a:r>
            <a:r>
              <a:rPr lang="he-IL" dirty="0" err="1">
                <a:latin typeface="David" panose="020E0502060401010101" pitchFamily="34" charset="-79"/>
                <a:cs typeface="David" panose="020E0502060401010101" pitchFamily="34" charset="-79"/>
              </a:rPr>
              <a:t>ההוצל"פ</a:t>
            </a:r>
            <a:r>
              <a:rPr lang="he-IL" dirty="0">
                <a:latin typeface="David" panose="020E0502060401010101" pitchFamily="34" charset="-79"/>
                <a:cs typeface="David" panose="020E0502060401010101" pitchFamily="34" charset="-79"/>
              </a:rPr>
              <a:t> עליו לוודא כי קיימת הוראה מיוחדת בדין:</a:t>
            </a:r>
          </a:p>
          <a:p>
            <a:pPr>
              <a:lnSpc>
                <a:spcPct val="150000"/>
              </a:lnSpc>
            </a:pPr>
            <a:r>
              <a:rPr lang="he-IL" dirty="0">
                <a:latin typeface="David" panose="020E0502060401010101" pitchFamily="34" charset="-79"/>
                <a:cs typeface="David" panose="020E0502060401010101" pitchFamily="34" charset="-79"/>
              </a:rPr>
              <a:t>* מימוש משכון – ס' 18 לחוק המשכון.</a:t>
            </a:r>
          </a:p>
          <a:p>
            <a:pPr>
              <a:lnSpc>
                <a:spcPct val="150000"/>
              </a:lnSpc>
            </a:pPr>
            <a:r>
              <a:rPr lang="he-IL" dirty="0">
                <a:latin typeface="David" panose="020E0502060401010101" pitchFamily="34" charset="-79"/>
                <a:cs typeface="David" panose="020E0502060401010101" pitchFamily="34" charset="-79"/>
              </a:rPr>
              <a:t>* מימוש משכנתא – ס' 90 לחוק המקרקעין.</a:t>
            </a:r>
          </a:p>
          <a:p>
            <a:pPr>
              <a:lnSpc>
                <a:spcPct val="150000"/>
              </a:lnSpc>
            </a:pPr>
            <a:r>
              <a:rPr lang="he-IL" dirty="0">
                <a:latin typeface="David" panose="020E0502060401010101" pitchFamily="34" charset="-79"/>
                <a:cs typeface="David" panose="020E0502060401010101" pitchFamily="34" charset="-79"/>
              </a:rPr>
              <a:t>* פסקי דין והחלטות של בי"ד לעבודה - ס' 37 לחוק </a:t>
            </a:r>
            <a:r>
              <a:rPr lang="he-IL" dirty="0" err="1">
                <a:latin typeface="David" panose="020E0502060401010101" pitchFamily="34" charset="-79"/>
                <a:cs typeface="David" panose="020E0502060401010101" pitchFamily="34" charset="-79"/>
              </a:rPr>
              <a:t>הבי"ד</a:t>
            </a:r>
            <a:r>
              <a:rPr lang="he-IL" dirty="0">
                <a:latin typeface="David" panose="020E0502060401010101" pitchFamily="34" charset="-79"/>
                <a:cs typeface="David" panose="020E0502060401010101" pitchFamily="34" charset="-79"/>
              </a:rPr>
              <a:t> לעבודה.</a:t>
            </a:r>
          </a:p>
          <a:p>
            <a:pPr>
              <a:lnSpc>
                <a:spcPct val="150000"/>
              </a:lnSpc>
            </a:pPr>
            <a:r>
              <a:rPr lang="he-IL" dirty="0">
                <a:latin typeface="David" panose="020E0502060401010101" pitchFamily="34" charset="-79"/>
                <a:cs typeface="David" panose="020E0502060401010101" pitchFamily="34" charset="-79"/>
              </a:rPr>
              <a:t>* פסקי דין והחלטות אחרות של בי"ד לשכירות – ס' 149 לחוק הגנת הדייר (למעט החלטות העוסקות בקביעת דמי השכירות).</a:t>
            </a:r>
          </a:p>
          <a:p>
            <a:pPr>
              <a:lnSpc>
                <a:spcPct val="150000"/>
              </a:lnSpc>
            </a:pPr>
            <a:r>
              <a:rPr lang="he-IL" dirty="0">
                <a:latin typeface="David" panose="020E0502060401010101" pitchFamily="34" charset="-79"/>
                <a:cs typeface="David" panose="020E0502060401010101" pitchFamily="34" charset="-79"/>
              </a:rPr>
              <a:t>* החלטות המפקח על רישום המקרקעין בסכסוך וצווי ביניים – ס' 76 לחוק המקרקעין.</a:t>
            </a:r>
          </a:p>
          <a:p>
            <a:pPr>
              <a:lnSpc>
                <a:spcPct val="150000"/>
              </a:lnSpc>
            </a:pPr>
            <a:r>
              <a:rPr lang="he-IL" dirty="0">
                <a:latin typeface="David" panose="020E0502060401010101" pitchFamily="34" charset="-79"/>
                <a:cs typeface="David" panose="020E0502060401010101" pitchFamily="34" charset="-79"/>
              </a:rPr>
              <a:t>* החלטות רשם הוצל"פ – ס' 19 (פרעתי); ס' 25 (חיוב נאמן); ס' 48 (חיוב צד ג'); ס' 58 (חיוב כונס); ס' 83 (מימוש ערובה);</a:t>
            </a:r>
          </a:p>
          <a:p>
            <a:pPr>
              <a:lnSpc>
                <a:spcPct val="150000"/>
              </a:lnSpc>
            </a:pPr>
            <a:endParaRPr lang="he-IL" dirty="0">
              <a:latin typeface="David" panose="020E0502060401010101" pitchFamily="34" charset="-79"/>
              <a:cs typeface="David" panose="020E0502060401010101" pitchFamily="34" charset="-79"/>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dirty="0">
                <a:effectLst>
                  <a:outerShdw blurRad="38100" dist="38100" dir="2700000" algn="tl">
                    <a:srgbClr val="000000">
                      <a:alpha val="43137"/>
                    </a:srgbClr>
                  </a:outerShdw>
                </a:effectLst>
                <a:latin typeface="David" panose="020E0502060401010101" pitchFamily="34" charset="-79"/>
                <a:cs typeface="David" panose="020E0502060401010101" pitchFamily="34" charset="-79"/>
              </a:rPr>
              <a:t>חיוב שדינו פסק דין - המשך</a:t>
            </a:r>
          </a:p>
        </p:txBody>
      </p:sp>
      <p:sp>
        <p:nvSpPr>
          <p:cNvPr id="3" name="מציין מיקום תוכן 2"/>
          <p:cNvSpPr>
            <a:spLocks noGrp="1"/>
          </p:cNvSpPr>
          <p:nvPr>
            <p:ph idx="1"/>
          </p:nvPr>
        </p:nvSpPr>
        <p:spPr>
          <a:xfrm>
            <a:off x="1053805" y="1700808"/>
            <a:ext cx="7467600" cy="4873752"/>
          </a:xfrm>
        </p:spPr>
        <p:txBody>
          <a:bodyPr vert="horz" lIns="91440" tIns="45720" rIns="91440" bIns="45720" rtlCol="0">
            <a:normAutofit/>
          </a:bodyPr>
          <a:lstStyle/>
          <a:p>
            <a:pPr>
              <a:lnSpc>
                <a:spcPct val="250000"/>
              </a:lnSpc>
            </a:pPr>
            <a:r>
              <a:rPr lang="he-IL" dirty="0">
                <a:latin typeface="David" panose="020E0502060401010101" pitchFamily="34" charset="-79"/>
                <a:cs typeface="David" panose="020E0502060401010101" pitchFamily="34" charset="-79"/>
              </a:rPr>
              <a:t>* גביית מזונות מן החייב על ידי המוסד לביטוח לאומי – ס' 14 לחוק המזונות (הבטחת תשלום);</a:t>
            </a:r>
          </a:p>
          <a:p>
            <a:pPr>
              <a:lnSpc>
                <a:spcPct val="250000"/>
              </a:lnSpc>
            </a:pPr>
            <a:r>
              <a:rPr lang="he-IL" dirty="0">
                <a:latin typeface="David" panose="020E0502060401010101" pitchFamily="34" charset="-79"/>
                <a:cs typeface="David" panose="020E0502060401010101" pitchFamily="34" charset="-79"/>
              </a:rPr>
              <a:t>* החלטה של בי"ד מנהלי  - ס' 44 לחוק בתי דין מנהליים + ס' 4(א) המפנה לתוספת ומגדיר איזה גוף, החלטותיו יחשבו כפס"ד אכיף בהוצל"פ.</a:t>
            </a:r>
          </a:p>
          <a:p>
            <a:pPr>
              <a:lnSpc>
                <a:spcPct val="250000"/>
              </a:lnSpc>
            </a:pPr>
            <a:r>
              <a:rPr lang="he-IL" dirty="0">
                <a:latin typeface="David" panose="020E0502060401010101" pitchFamily="34" charset="-79"/>
                <a:cs typeface="David" panose="020E0502060401010101" pitchFamily="34" charset="-79"/>
              </a:rPr>
              <a:t>הרשימה לא ממצה!</a:t>
            </a:r>
          </a:p>
          <a:p>
            <a:pPr>
              <a:lnSpc>
                <a:spcPct val="250000"/>
              </a:lnSpc>
            </a:pPr>
            <a:endParaRPr lang="he-IL" dirty="0">
              <a:latin typeface="David" panose="020E0502060401010101" pitchFamily="34" charset="-79"/>
              <a:cs typeface="David" panose="020E0502060401010101" pitchFamily="34" charset="-79"/>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dirty="0">
                <a:effectLst>
                  <a:outerShdw blurRad="38100" dist="38100" dir="2700000" algn="tl">
                    <a:srgbClr val="000000">
                      <a:alpha val="43137"/>
                    </a:srgbClr>
                  </a:outerShdw>
                </a:effectLst>
                <a:latin typeface="David" panose="020E0502060401010101" pitchFamily="34" charset="-79"/>
                <a:cs typeface="David" panose="020E0502060401010101" pitchFamily="34" charset="-79"/>
              </a:rPr>
              <a:t>ביצוע חוב אבוד</a:t>
            </a:r>
            <a:br>
              <a:rPr lang="he-IL" dirty="0">
                <a:effectLst>
                  <a:outerShdw blurRad="38100" dist="38100" dir="2700000" algn="tl">
                    <a:srgbClr val="000000">
                      <a:alpha val="43137"/>
                    </a:srgbClr>
                  </a:outerShdw>
                </a:effectLst>
                <a:latin typeface="David" panose="020E0502060401010101" pitchFamily="34" charset="-79"/>
                <a:cs typeface="David" panose="020E0502060401010101" pitchFamily="34" charset="-79"/>
              </a:rPr>
            </a:br>
            <a:endParaRPr lang="he-IL" dirty="0">
              <a:effectLst>
                <a:outerShdw blurRad="38100" dist="38100" dir="2700000" algn="tl">
                  <a:srgbClr val="000000">
                    <a:alpha val="43137"/>
                  </a:srgbClr>
                </a:outerShdw>
              </a:effectLst>
              <a:latin typeface="David" panose="020E0502060401010101" pitchFamily="34" charset="-79"/>
              <a:cs typeface="David" panose="020E0502060401010101" pitchFamily="34" charset="-79"/>
            </a:endParaRPr>
          </a:p>
        </p:txBody>
      </p:sp>
      <p:sp>
        <p:nvSpPr>
          <p:cNvPr id="3" name="מציין מיקום תוכן 2"/>
          <p:cNvSpPr>
            <a:spLocks noGrp="1"/>
          </p:cNvSpPr>
          <p:nvPr>
            <p:ph idx="1"/>
          </p:nvPr>
        </p:nvSpPr>
        <p:spPr/>
        <p:txBody>
          <a:bodyPr/>
          <a:lstStyle/>
          <a:p>
            <a:pPr>
              <a:lnSpc>
                <a:spcPct val="200000"/>
              </a:lnSpc>
            </a:pPr>
            <a:r>
              <a:rPr lang="he-IL" dirty="0">
                <a:latin typeface="David" panose="020E0502060401010101" pitchFamily="34" charset="-79"/>
                <a:cs typeface="David" panose="020E0502060401010101" pitchFamily="34" charset="-79"/>
              </a:rPr>
              <a:t>רע"א 1310/07 </a:t>
            </a:r>
            <a:r>
              <a:rPr lang="he-IL" b="1" dirty="0">
                <a:latin typeface="David" panose="020E0502060401010101" pitchFamily="34" charset="-79"/>
                <a:cs typeface="David" panose="020E0502060401010101" pitchFamily="34" charset="-79"/>
              </a:rPr>
              <a:t>אגוזי נ' הבנק הבינלאומי הראשון לישראל בע"מ </a:t>
            </a:r>
            <a:r>
              <a:rPr lang="he-IL" dirty="0">
                <a:latin typeface="David" panose="020E0502060401010101" pitchFamily="34" charset="-79"/>
                <a:cs typeface="David" panose="020E0502060401010101" pitchFamily="34" charset="-79"/>
              </a:rPr>
              <a:t>(פורסם בנבו):</a:t>
            </a:r>
          </a:p>
          <a:p>
            <a:pPr>
              <a:lnSpc>
                <a:spcPct val="200000"/>
              </a:lnSpc>
            </a:pPr>
            <a:endParaRPr lang="he-IL" dirty="0">
              <a:latin typeface="David" panose="020E0502060401010101" pitchFamily="34" charset="-79"/>
              <a:cs typeface="David" panose="020E0502060401010101" pitchFamily="34" charset="-79"/>
            </a:endParaRPr>
          </a:p>
          <a:p>
            <a:pPr>
              <a:lnSpc>
                <a:spcPct val="200000"/>
              </a:lnSpc>
            </a:pPr>
            <a:r>
              <a:rPr lang="he-IL" dirty="0">
                <a:latin typeface="David" panose="020E0502060401010101" pitchFamily="34" charset="-79"/>
                <a:cs typeface="David" panose="020E0502060401010101" pitchFamily="34" charset="-79"/>
              </a:rPr>
              <a:t>הכרה של רשויות המס בחוב כ"חוב אבוד" אין בה מחילה על החוב כל עוד הזוכה עודנו פועל לשם גבייתו. אם החוב ייגבה – יראו את הסכום כחייב במס במועד קבלתו.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dirty="0">
                <a:effectLst>
                  <a:outerShdw blurRad="38100" dist="38100" dir="2700000" algn="tl">
                    <a:srgbClr val="000000">
                      <a:alpha val="43137"/>
                    </a:srgbClr>
                  </a:outerShdw>
                </a:effectLst>
                <a:latin typeface="David" panose="020E0502060401010101" pitchFamily="34" charset="-79"/>
                <a:cs typeface="David" panose="020E0502060401010101" pitchFamily="34" charset="-79"/>
              </a:rPr>
              <a:t>סמכות רשם ההוצאה לפועל בביצוע פסקי דין</a:t>
            </a:r>
          </a:p>
        </p:txBody>
      </p:sp>
      <p:sp>
        <p:nvSpPr>
          <p:cNvPr id="3" name="מציין מיקום תוכן 2"/>
          <p:cNvSpPr>
            <a:spLocks noGrp="1"/>
          </p:cNvSpPr>
          <p:nvPr>
            <p:ph idx="1"/>
          </p:nvPr>
        </p:nvSpPr>
        <p:spPr>
          <a:xfrm>
            <a:off x="1945201" y="1700808"/>
            <a:ext cx="6591985" cy="4968552"/>
          </a:xfrm>
        </p:spPr>
        <p:txBody>
          <a:bodyPr>
            <a:normAutofit/>
          </a:bodyPr>
          <a:lstStyle/>
          <a:p>
            <a:pPr>
              <a:lnSpc>
                <a:spcPct val="150000"/>
              </a:lnSpc>
            </a:pPr>
            <a:r>
              <a:rPr lang="he-IL" dirty="0">
                <a:latin typeface="David" panose="020E0502060401010101" pitchFamily="34" charset="-79"/>
                <a:cs typeface="David" panose="020E0502060401010101" pitchFamily="34" charset="-79"/>
              </a:rPr>
              <a:t>רע"א 4905/98 </a:t>
            </a:r>
            <a:r>
              <a:rPr lang="he-IL" b="1" dirty="0">
                <a:latin typeface="David" panose="020E0502060401010101" pitchFamily="34" charset="-79"/>
                <a:cs typeface="David" panose="020E0502060401010101" pitchFamily="34" charset="-79"/>
              </a:rPr>
              <a:t>גמזו נ' ישעיהו</a:t>
            </a:r>
            <a:r>
              <a:rPr lang="he-IL" dirty="0">
                <a:latin typeface="David" panose="020E0502060401010101" pitchFamily="34" charset="-79"/>
                <a:cs typeface="David" panose="020E0502060401010101" pitchFamily="34" charset="-79"/>
              </a:rPr>
              <a:t>, פ"ד נה(3), 360,374: מנגנון ההוצאה לפועל נועד להפוך פסק דין למציאות, ובכך הוא מקדם לא רק את האינטרס של הזוכה אלא גם את טובת הכלל. מערכת ההוצאה לפועל היא גוף מנהלי ביצועי ולרשמים אין סמכות ולא שיקול דעת </a:t>
            </a:r>
            <a:r>
              <a:rPr lang="he-IL" dirty="0" smtClean="0">
                <a:latin typeface="David" panose="020E0502060401010101" pitchFamily="34" charset="-79"/>
                <a:cs typeface="David" panose="020E0502060401010101" pitchFamily="34" charset="-79"/>
              </a:rPr>
              <a:t>לעניין </a:t>
            </a:r>
            <a:r>
              <a:rPr lang="he-IL" dirty="0">
                <a:latin typeface="David" panose="020E0502060401010101" pitchFamily="34" charset="-79"/>
                <a:cs typeface="David" panose="020E0502060401010101" pitchFamily="34" charset="-79"/>
              </a:rPr>
              <a:t>השאלה אם לבצע את פסקי הדין או לא לבצעם.</a:t>
            </a:r>
          </a:p>
          <a:p>
            <a:pPr>
              <a:lnSpc>
                <a:spcPct val="150000"/>
              </a:lnSpc>
            </a:pPr>
            <a:endParaRPr lang="he-IL" dirty="0">
              <a:latin typeface="David" panose="020E0502060401010101" pitchFamily="34" charset="-79"/>
              <a:cs typeface="David" panose="020E0502060401010101" pitchFamily="34" charset="-79"/>
            </a:endParaRPr>
          </a:p>
          <a:p>
            <a:pPr>
              <a:lnSpc>
                <a:spcPct val="150000"/>
              </a:lnSpc>
            </a:pPr>
            <a:r>
              <a:rPr lang="he-IL" dirty="0">
                <a:latin typeface="David" panose="020E0502060401010101" pitchFamily="34" charset="-79"/>
                <a:cs typeface="David" panose="020E0502060401010101" pitchFamily="34" charset="-79"/>
              </a:rPr>
              <a:t>רע"א 6856/93, </a:t>
            </a:r>
            <a:r>
              <a:rPr lang="he-IL" b="1" dirty="0">
                <a:latin typeface="David" panose="020E0502060401010101" pitchFamily="34" charset="-79"/>
                <a:cs typeface="David" panose="020E0502060401010101" pitchFamily="34" charset="-79"/>
              </a:rPr>
              <a:t>חוטר נ' מוקד</a:t>
            </a:r>
            <a:r>
              <a:rPr lang="he-IL" dirty="0">
                <a:latin typeface="David" panose="020E0502060401010101" pitchFamily="34" charset="-79"/>
                <a:cs typeface="David" panose="020E0502060401010101" pitchFamily="34" charset="-79"/>
              </a:rPr>
              <a:t>, פ"ד מח(5),785: פסק דין שגוי ראוי שיבוא על תיקונו  בתהליך של ערעור, ובהעדר ערעור הוא יבוצע כלשונו. הרשם אינו מוסמך </a:t>
            </a:r>
            <a:r>
              <a:rPr lang="he-IL" dirty="0" smtClean="0">
                <a:latin typeface="David" panose="020E0502060401010101" pitchFamily="34" charset="-79"/>
                <a:cs typeface="David" panose="020E0502060401010101" pitchFamily="34" charset="-79"/>
              </a:rPr>
              <a:t>לבחון </a:t>
            </a:r>
            <a:r>
              <a:rPr lang="he-IL" dirty="0">
                <a:latin typeface="David" panose="020E0502060401010101" pitchFamily="34" charset="-79"/>
                <a:cs typeface="David" panose="020E0502060401010101" pitchFamily="34" charset="-79"/>
              </a:rPr>
              <a:t>מה התכוון בית המשפט אלא מה נאמר שם בפועל ואת מה שנאמר יש לבצע.</a:t>
            </a:r>
          </a:p>
          <a:p>
            <a:pPr>
              <a:lnSpc>
                <a:spcPct val="150000"/>
              </a:lnSpc>
            </a:pPr>
            <a:endParaRPr lang="he-IL" dirty="0">
              <a:latin typeface="David" panose="020E0502060401010101" pitchFamily="34" charset="-79"/>
              <a:cs typeface="David" panose="020E0502060401010101" pitchFamily="34" charset="-79"/>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u="sng" dirty="0" smtClean="0">
                <a:effectLst>
                  <a:outerShdw blurRad="38100" dist="38100" dir="2700000" algn="tl">
                    <a:srgbClr val="000000">
                      <a:alpha val="43137"/>
                    </a:srgbClr>
                  </a:outerShdw>
                </a:effectLst>
                <a:latin typeface="David" panose="020E0502060401010101" pitchFamily="34" charset="-79"/>
                <a:cs typeface="David" panose="020E0502060401010101" pitchFamily="34" charset="-79"/>
              </a:rPr>
              <a:t>ערר</a:t>
            </a:r>
            <a:endParaRPr lang="he-IL" u="sng" dirty="0">
              <a:effectLst>
                <a:outerShdw blurRad="38100" dist="38100" dir="2700000" algn="tl">
                  <a:srgbClr val="000000">
                    <a:alpha val="43137"/>
                  </a:srgbClr>
                </a:outerShdw>
              </a:effectLst>
              <a:latin typeface="David" panose="020E0502060401010101" pitchFamily="34" charset="-79"/>
              <a:cs typeface="David" panose="020E0502060401010101" pitchFamily="34" charset="-79"/>
            </a:endParaRPr>
          </a:p>
        </p:txBody>
      </p:sp>
      <p:sp>
        <p:nvSpPr>
          <p:cNvPr id="3" name="מציין מיקום תוכן 2"/>
          <p:cNvSpPr>
            <a:spLocks noGrp="1"/>
          </p:cNvSpPr>
          <p:nvPr>
            <p:ph idx="1"/>
          </p:nvPr>
        </p:nvSpPr>
        <p:spPr/>
        <p:txBody>
          <a:bodyPr/>
          <a:lstStyle/>
          <a:p>
            <a:r>
              <a:rPr lang="he-IL" dirty="0" smtClean="0">
                <a:latin typeface="David" panose="020E0502060401010101" pitchFamily="34" charset="-79"/>
                <a:cs typeface="David" panose="020E0502060401010101" pitchFamily="34" charset="-79"/>
              </a:rPr>
              <a:t>במסגרת תיקון 33 משנת 2011 נוספו הוראות לס' 80, שקבע כי הרואה עצמו נפגע מפעולת מנהל לשכת ההוצאה לפועל או החלטה שלו או של עובד מערכת ההוצאה לפועל רשאי להגיש ערר לפני רשם ההוצל"פ.</a:t>
            </a:r>
          </a:p>
          <a:p>
            <a:endParaRPr lang="he-IL" dirty="0">
              <a:latin typeface="David" panose="020E0502060401010101" pitchFamily="34" charset="-79"/>
              <a:cs typeface="David" panose="020E0502060401010101" pitchFamily="34" charset="-79"/>
            </a:endParaRPr>
          </a:p>
          <a:p>
            <a:r>
              <a:rPr lang="he-IL" dirty="0" smtClean="0">
                <a:latin typeface="David" panose="020E0502060401010101" pitchFamily="34" charset="-79"/>
                <a:cs typeface="David" panose="020E0502060401010101" pitchFamily="34" charset="-79"/>
              </a:rPr>
              <a:t>את הערר יש להגיש בתוך 3 ימים מהיום שבו נועד לעורר על הפעולה.</a:t>
            </a:r>
          </a:p>
          <a:p>
            <a:endParaRPr lang="he-IL" dirty="0">
              <a:latin typeface="David" panose="020E0502060401010101" pitchFamily="34" charset="-79"/>
              <a:cs typeface="David" panose="020E0502060401010101" pitchFamily="34" charset="-79"/>
            </a:endParaRPr>
          </a:p>
          <a:p>
            <a:r>
              <a:rPr lang="he-IL" dirty="0" smtClean="0">
                <a:latin typeface="David" panose="020E0502060401010101" pitchFamily="34" charset="-79"/>
                <a:cs typeface="David" panose="020E0502060401010101" pitchFamily="34" charset="-79"/>
              </a:rPr>
              <a:t>הרשם מוסמך לדון בבקשה ללא קיומו של דיון.</a:t>
            </a:r>
          </a:p>
          <a:p>
            <a:endParaRPr lang="he-IL" dirty="0">
              <a:latin typeface="David" panose="020E0502060401010101" pitchFamily="34" charset="-79"/>
              <a:cs typeface="David" panose="020E0502060401010101" pitchFamily="34" charset="-79"/>
            </a:endParaRPr>
          </a:p>
          <a:p>
            <a:r>
              <a:rPr lang="he-IL" dirty="0" smtClean="0">
                <a:latin typeface="David" panose="020E0502060401010101" pitchFamily="34" charset="-79"/>
                <a:cs typeface="David" panose="020E0502060401010101" pitchFamily="34" charset="-79"/>
              </a:rPr>
              <a:t>הערעור על החלטת הרשם הינו לשופט בית המשפט השלום ברשות. </a:t>
            </a:r>
            <a:endParaRPr lang="he-IL"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38965443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dirty="0">
                <a:effectLst>
                  <a:outerShdw blurRad="38100" dist="38100" dir="2700000" algn="tl">
                    <a:srgbClr val="000000">
                      <a:alpha val="43137"/>
                    </a:srgbClr>
                  </a:outerShdw>
                </a:effectLst>
                <a:latin typeface="David" panose="020E0502060401010101" pitchFamily="34" charset="-79"/>
                <a:cs typeface="David" panose="020E0502060401010101" pitchFamily="34" charset="-79"/>
              </a:rPr>
              <a:t>הבהרת פסק דין (ס' 12)</a:t>
            </a:r>
            <a:br>
              <a:rPr lang="he-IL" dirty="0">
                <a:effectLst>
                  <a:outerShdw blurRad="38100" dist="38100" dir="2700000" algn="tl">
                    <a:srgbClr val="000000">
                      <a:alpha val="43137"/>
                    </a:srgbClr>
                  </a:outerShdw>
                </a:effectLst>
                <a:latin typeface="David" panose="020E0502060401010101" pitchFamily="34" charset="-79"/>
                <a:cs typeface="David" panose="020E0502060401010101" pitchFamily="34" charset="-79"/>
              </a:rPr>
            </a:br>
            <a:endParaRPr lang="he-IL" dirty="0">
              <a:effectLst>
                <a:outerShdw blurRad="38100" dist="38100" dir="2700000" algn="tl">
                  <a:srgbClr val="000000">
                    <a:alpha val="43137"/>
                  </a:srgbClr>
                </a:outerShdw>
              </a:effectLst>
              <a:latin typeface="David" panose="020E0502060401010101" pitchFamily="34" charset="-79"/>
              <a:cs typeface="David" panose="020E0502060401010101" pitchFamily="34" charset="-79"/>
            </a:endParaRPr>
          </a:p>
        </p:txBody>
      </p:sp>
      <p:sp>
        <p:nvSpPr>
          <p:cNvPr id="3" name="מציין מיקום תוכן 2"/>
          <p:cNvSpPr>
            <a:spLocks noGrp="1"/>
          </p:cNvSpPr>
          <p:nvPr>
            <p:ph idx="1"/>
          </p:nvPr>
        </p:nvSpPr>
        <p:spPr>
          <a:xfrm>
            <a:off x="1049461" y="1700808"/>
            <a:ext cx="7467600" cy="5544616"/>
          </a:xfrm>
        </p:spPr>
        <p:txBody>
          <a:bodyPr>
            <a:normAutofit/>
          </a:bodyPr>
          <a:lstStyle/>
          <a:p>
            <a:pPr>
              <a:lnSpc>
                <a:spcPct val="150000"/>
              </a:lnSpc>
              <a:buNone/>
            </a:pPr>
            <a:r>
              <a:rPr lang="he-IL" dirty="0">
                <a:latin typeface="David" panose="020E0502060401010101" pitchFamily="34" charset="-79"/>
                <a:cs typeface="David" panose="020E0502060401010101" pitchFamily="34" charset="-79"/>
              </a:rPr>
              <a:t>* כל הפעלה של פסק דין גוררת את הצורך בפרשנות פסק הדין/ החלטה.</a:t>
            </a:r>
          </a:p>
          <a:p>
            <a:pPr>
              <a:lnSpc>
                <a:spcPct val="150000"/>
              </a:lnSpc>
            </a:pPr>
            <a:r>
              <a:rPr lang="he-IL" dirty="0">
                <a:latin typeface="David" panose="020E0502060401010101" pitchFamily="34" charset="-79"/>
                <a:cs typeface="David" panose="020E0502060401010101" pitchFamily="34" charset="-79"/>
              </a:rPr>
              <a:t>רשם הוצל"פ אינו מוסמך להחסיר או להוסיף  לפס"ד או לקרוא לתוכו דבר שלא נאמר בו.</a:t>
            </a:r>
          </a:p>
          <a:p>
            <a:pPr>
              <a:lnSpc>
                <a:spcPct val="150000"/>
              </a:lnSpc>
              <a:buNone/>
            </a:pPr>
            <a:r>
              <a:rPr lang="he-IL" dirty="0">
                <a:latin typeface="David" panose="020E0502060401010101" pitchFamily="34" charset="-79"/>
                <a:cs typeface="David" panose="020E0502060401010101" pitchFamily="34" charset="-79"/>
              </a:rPr>
              <a:t>* שיקול הדעת של רשם ההוצל"פ לפרשן פסק הדין מוגבל. כאשר הבנת החיוב ופרשנותו אינם עולים בקנה אחד מתוך פסק הדין ונסיבותיו, יפנה הרשם לבית המשפט שנתן את פסק הדין לצורך הבהרה.</a:t>
            </a:r>
          </a:p>
          <a:p>
            <a:pPr>
              <a:lnSpc>
                <a:spcPct val="150000"/>
              </a:lnSpc>
              <a:buNone/>
            </a:pPr>
            <a:r>
              <a:rPr lang="he-IL" dirty="0">
                <a:latin typeface="David" panose="020E0502060401010101" pitchFamily="34" charset="-79"/>
                <a:cs typeface="David" panose="020E0502060401010101" pitchFamily="34" charset="-79"/>
              </a:rPr>
              <a:t>* הרשם יפנה לבית המשפט לאחר שיקבל את עמדות הצדדים.</a:t>
            </a:r>
          </a:p>
          <a:p>
            <a:pPr>
              <a:lnSpc>
                <a:spcPct val="150000"/>
              </a:lnSpc>
              <a:buNone/>
            </a:pPr>
            <a:r>
              <a:rPr lang="he-IL" dirty="0">
                <a:latin typeface="David" panose="020E0502060401010101" pitchFamily="34" charset="-79"/>
                <a:cs typeface="David" panose="020E0502060401010101" pitchFamily="34" charset="-79"/>
              </a:rPr>
              <a:t>* סתירה בין האמור בפסק הדין לבין מה שנתבקש או נטען אינה מאפשרת הבהרה. זו עילה לערעור אך על הרשם למלא אחר פסק הדין חרף סתירה זו.</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dirty="0">
                <a:effectLst>
                  <a:outerShdw blurRad="38100" dist="38100" dir="2700000" algn="tl">
                    <a:srgbClr val="000000">
                      <a:alpha val="43137"/>
                    </a:srgbClr>
                  </a:outerShdw>
                </a:effectLst>
                <a:latin typeface="David" panose="020E0502060401010101" pitchFamily="34" charset="-79"/>
                <a:cs typeface="David" panose="020E0502060401010101" pitchFamily="34" charset="-79"/>
              </a:rPr>
              <a:t>סעיף 84: ביצוע לפי בקשת החייב</a:t>
            </a:r>
          </a:p>
        </p:txBody>
      </p:sp>
      <p:sp>
        <p:nvSpPr>
          <p:cNvPr id="3" name="מציין מיקום תוכן 2"/>
          <p:cNvSpPr>
            <a:spLocks noGrp="1"/>
          </p:cNvSpPr>
          <p:nvPr>
            <p:ph idx="1"/>
          </p:nvPr>
        </p:nvSpPr>
        <p:spPr>
          <a:xfrm>
            <a:off x="1942415" y="1905000"/>
            <a:ext cx="6591985" cy="5184576"/>
          </a:xfrm>
        </p:spPr>
        <p:txBody>
          <a:bodyPr>
            <a:normAutofit/>
          </a:bodyPr>
          <a:lstStyle/>
          <a:p>
            <a:pPr>
              <a:lnSpc>
                <a:spcPct val="150000"/>
              </a:lnSpc>
            </a:pPr>
            <a:r>
              <a:rPr lang="he-IL" dirty="0">
                <a:latin typeface="David" panose="020E0502060401010101" pitchFamily="34" charset="-79"/>
                <a:cs typeface="David" panose="020E0502060401010101" pitchFamily="34" charset="-79"/>
              </a:rPr>
              <a:t>תכלית הסעיף: סעד בידי חייב שמעוניין לקיים את חיוביו לפי פסק הדין אולם נתקל בקשיים בגלל חוסר שיתוף פעולה מצד הזוכה או מסיבה אחרת.</a:t>
            </a:r>
          </a:p>
          <a:p>
            <a:pPr>
              <a:lnSpc>
                <a:spcPct val="150000"/>
              </a:lnSpc>
            </a:pPr>
            <a:r>
              <a:rPr lang="he-IL" dirty="0">
                <a:latin typeface="David" panose="020E0502060401010101" pitchFamily="34" charset="-79"/>
                <a:cs typeface="David" panose="020E0502060401010101" pitchFamily="34" charset="-79"/>
              </a:rPr>
              <a:t>הבקשה תוגש במסגרת הבקשה לביצוע פסק הדין ותועלה לרשם.</a:t>
            </a:r>
          </a:p>
          <a:p>
            <a:pPr>
              <a:lnSpc>
                <a:spcPct val="150000"/>
              </a:lnSpc>
            </a:pPr>
            <a:r>
              <a:rPr lang="he-IL" dirty="0">
                <a:latin typeface="David" panose="020E0502060401010101" pitchFamily="34" charset="-79"/>
                <a:cs typeface="David" panose="020E0502060401010101" pitchFamily="34" charset="-79"/>
              </a:rPr>
              <a:t>הדבר נועד למנוע סחבת מצד הזוכה, מניעת גידול בחוב עקב הפרשי הצמדה וריבית.</a:t>
            </a:r>
          </a:p>
          <a:p>
            <a:pPr>
              <a:lnSpc>
                <a:spcPct val="150000"/>
              </a:lnSpc>
            </a:pPr>
            <a:r>
              <a:rPr lang="he-IL" dirty="0">
                <a:latin typeface="David" panose="020E0502060401010101" pitchFamily="34" charset="-79"/>
                <a:cs typeface="David" panose="020E0502060401010101" pitchFamily="34" charset="-79"/>
              </a:rPr>
              <a:t>יש לבחון את הבקשה באופן שהיא משתלבת בעקרון תום הלב וביצוע תקין של הוראות החיוב שבו הוא חב.</a:t>
            </a:r>
          </a:p>
          <a:p>
            <a:pPr>
              <a:lnSpc>
                <a:spcPct val="150000"/>
              </a:lnSpc>
            </a:pPr>
            <a:endParaRPr lang="he-IL" dirty="0">
              <a:latin typeface="David" panose="020E0502060401010101" pitchFamily="34" charset="-79"/>
              <a:cs typeface="David" panose="020E0502060401010101" pitchFamily="34" charset="-79"/>
            </a:endParaRPr>
          </a:p>
          <a:p>
            <a:pPr>
              <a:lnSpc>
                <a:spcPct val="150000"/>
              </a:lnSpc>
            </a:pPr>
            <a:endParaRPr lang="he-IL" dirty="0">
              <a:latin typeface="David" panose="020E0502060401010101" pitchFamily="34" charset="-79"/>
              <a:cs typeface="David" panose="020E0502060401010101" pitchFamily="34" charset="-79"/>
            </a:endParaRPr>
          </a:p>
        </p:txBody>
      </p:sp>
    </p:spTree>
  </p:cSld>
  <p:clrMapOvr>
    <a:masterClrMapping/>
  </p:clrMapOvr>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761</TotalTime>
  <Words>2249</Words>
  <Application>Microsoft Office PowerPoint</Application>
  <PresentationFormat>‫הצגה על המסך (4:3)</PresentationFormat>
  <Paragraphs>169</Paragraphs>
  <Slides>24</Slides>
  <Notes>0</Notes>
  <HiddenSlides>0</HiddenSlides>
  <MMClips>0</MMClips>
  <ScaleCrop>false</ScaleCrop>
  <HeadingPairs>
    <vt:vector size="6" baseType="variant">
      <vt:variant>
        <vt:lpstr>גופנים בשימוש</vt:lpstr>
      </vt:variant>
      <vt:variant>
        <vt:i4>5</vt:i4>
      </vt:variant>
      <vt:variant>
        <vt:lpstr>ערכת נושא</vt:lpstr>
      </vt:variant>
      <vt:variant>
        <vt:i4>1</vt:i4>
      </vt:variant>
      <vt:variant>
        <vt:lpstr>כותרות שקופיות</vt:lpstr>
      </vt:variant>
      <vt:variant>
        <vt:i4>24</vt:i4>
      </vt:variant>
    </vt:vector>
  </HeadingPairs>
  <TitlesOfParts>
    <vt:vector size="30" baseType="lpstr">
      <vt:lpstr>Arial</vt:lpstr>
      <vt:lpstr>Century Gothic</vt:lpstr>
      <vt:lpstr>David</vt:lpstr>
      <vt:lpstr>Gisha</vt:lpstr>
      <vt:lpstr>Wingdings 3</vt:lpstr>
      <vt:lpstr>Espiral</vt:lpstr>
      <vt:lpstr>סוגיות שונות בפתיחת תיקים </vt:lpstr>
      <vt:lpstr>סוגי תיקים שנפתחים בהוצל"פ</vt:lpstr>
      <vt:lpstr>חיוב שדינו כפסק דין (ס' 81) </vt:lpstr>
      <vt:lpstr>חיוב שדינו פסק דין - המשך</vt:lpstr>
      <vt:lpstr>ביצוע חוב אבוד </vt:lpstr>
      <vt:lpstr>סמכות רשם ההוצאה לפועל בביצוע פסקי דין</vt:lpstr>
      <vt:lpstr>ערר</vt:lpstr>
      <vt:lpstr>הבהרת פסק דין (ס' 12) </vt:lpstr>
      <vt:lpstr>סעיף 84: ביצוע לפי בקשת החייב</vt:lpstr>
      <vt:lpstr>פסק דין לפי הודעת צד שלישי ס' 223 לתקנות סד"א</vt:lpstr>
      <vt:lpstr>ס' 6 (ב1): הגשת פסק דין לביצוע בטרם חלפו 30 יום. </vt:lpstr>
      <vt:lpstr>ס' 6 (ב1): הגשת פסק דין לביצוע בטרם חלפו 30 יום - המשך</vt:lpstr>
      <vt:lpstr>ס' 6 (ב1): הגשת פסק דין לביצוע בטרם חלפו 30 יום- המשך</vt:lpstr>
      <vt:lpstr>סעיף 10 לחוק הסדרת הלוואות חוץ בנקאיות, תשנ"ג – 1993</vt:lpstr>
      <vt:lpstr>פסק בוררות שלא ניתן לאכיפה</vt:lpstr>
      <vt:lpstr>מימוש משכון</vt:lpstr>
      <vt:lpstr>מימוש משכון - המשך</vt:lpstr>
      <vt:lpstr>מימוש משכנתא</vt:lpstr>
      <vt:lpstr>מימוש משכנתא על דירת מגורים</vt:lpstr>
      <vt:lpstr>מימוש משכנתא על דירת מגורים- המשך</vt:lpstr>
      <vt:lpstr>ביצוע שיקים ושטרות</vt:lpstr>
      <vt:lpstr>תובענות בסכום קצוב</vt:lpstr>
      <vt:lpstr>פתיחת תיק על פי המחאת חוב/זכות </vt:lpstr>
      <vt:lpstr>מצגת של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סוגיות שונות בפתיחת תיקים</dc:title>
  <dc:creator>Sharonk</dc:creator>
  <cp:lastModifiedBy>שרון קרן</cp:lastModifiedBy>
  <cp:revision>88</cp:revision>
  <dcterms:created xsi:type="dcterms:W3CDTF">2017-02-25T05:07:22Z</dcterms:created>
  <dcterms:modified xsi:type="dcterms:W3CDTF">2017-02-26T07:52:19Z</dcterms:modified>
</cp:coreProperties>
</file>