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1" r:id="rId6"/>
    <p:sldId id="262" r:id="rId7"/>
    <p:sldId id="266" r:id="rId8"/>
    <p:sldId id="263" r:id="rId9"/>
    <p:sldId id="264" r:id="rId10"/>
    <p:sldId id="265" r:id="rId11"/>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46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19" name="Footer Placeholder 18"/>
          <p:cNvSpPr>
            <a:spLocks noGrp="1"/>
          </p:cNvSpPr>
          <p:nvPr>
            <p:ph type="ftr" sz="quarter" idx="11"/>
          </p:nvPr>
        </p:nvSpPr>
        <p:spPr/>
        <p:txBody>
          <a:bodyPr/>
          <a:lstStyle/>
          <a:p>
            <a:endParaRPr lang="he-IL"/>
          </a:p>
        </p:txBody>
      </p:sp>
      <p:sp>
        <p:nvSpPr>
          <p:cNvPr id="27" name="Slide Number Placeholder 26"/>
          <p:cNvSpPr>
            <a:spLocks noGrp="1"/>
          </p:cNvSpPr>
          <p:nvPr>
            <p:ph type="sldNum" sz="quarter" idx="12"/>
          </p:nvPr>
        </p:nvSpPr>
        <p:spPr/>
        <p:txBody>
          <a:bodyPr/>
          <a:lstStyle/>
          <a:p>
            <a:fld id="{6BA7980F-6D0D-4D37-974E-5277A681D890}" type="slidenum">
              <a:rPr lang="he-IL" smtClean="0"/>
              <a:pPr/>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BA7980F-6D0D-4D37-974E-5277A681D890}" type="slidenum">
              <a:rPr lang="he-IL" smtClean="0"/>
              <a:pPr/>
              <a:t>‹#›</a:t>
            </a:fld>
            <a:endParaRPr lang="he-I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BA7980F-6D0D-4D37-974E-5277A681D890}"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F92A4E7-1F71-40BD-A298-90CB66D9F8EB}" type="datetimeFigureOut">
              <a:rPr lang="he-IL" smtClean="0"/>
              <a:pPr/>
              <a:t>כ"ח/אדר א/תשע"ו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a:xfrm>
            <a:off x="8077200" y="6356350"/>
            <a:ext cx="609600" cy="365125"/>
          </a:xfrm>
        </p:spPr>
        <p:txBody>
          <a:bodyPr/>
          <a:lstStyle/>
          <a:p>
            <a:fld id="{6BA7980F-6D0D-4D37-974E-5277A681D890}" type="slidenum">
              <a:rPr lang="he-IL" smtClean="0"/>
              <a:pPr/>
              <a:t>‹#›</a:t>
            </a:fld>
            <a:endParaRPr lang="he-IL"/>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F92A4E7-1F71-40BD-A298-90CB66D9F8EB}" type="datetimeFigureOut">
              <a:rPr lang="he-IL" smtClean="0"/>
              <a:pPr/>
              <a:t>כ"ח/אדר א/תשע"ו</a:t>
            </a:fld>
            <a:endParaRPr lang="he-IL"/>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e-IL"/>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BA7980F-6D0D-4D37-974E-5277A681D890}" type="slidenum">
              <a:rPr lang="he-IL" smtClean="0"/>
              <a:pPr/>
              <a:t>‹#›</a:t>
            </a:fld>
            <a:endParaRPr lang="he-IL"/>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9552" y="1196752"/>
            <a:ext cx="8172430" cy="5847755"/>
          </a:xfrm>
          <a:prstGeom prst="rect">
            <a:avLst/>
          </a:prstGeom>
          <a:noFill/>
        </p:spPr>
        <p:txBody>
          <a:bodyPr wrap="square" lIns="91440" tIns="45720" rIns="91440" bIns="45720">
            <a:spAutoFit/>
          </a:bodyPr>
          <a:lstStyle/>
          <a:p>
            <a:pPr algn="ctr"/>
            <a:r>
              <a:rPr lang="he-IL" sz="4000" b="1" i="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0000"/>
                </a:solidFill>
                <a:effectLst>
                  <a:outerShdw blurRad="41275" dist="12700" dir="12000000" algn="tl" rotWithShape="0">
                    <a:srgbClr val="000000">
                      <a:alpha val="40000"/>
                    </a:srgbClr>
                  </a:outerShdw>
                </a:effectLst>
              </a:rPr>
              <a:t>כב' השופטת אבירה אשקלוני – נשיאת בתי משפט השלום- מחוז דרום.</a:t>
            </a:r>
          </a:p>
          <a:p>
            <a:pPr algn="ctr"/>
            <a:endParaRPr lang="he-IL" sz="4400" b="1" i="1" u="sng" dirty="0">
              <a:ln w="31550" cmpd="sng">
                <a:gradFill>
                  <a:gsLst>
                    <a:gs pos="25000">
                      <a:schemeClr val="accent1">
                        <a:shade val="25000"/>
                        <a:satMod val="190000"/>
                      </a:schemeClr>
                    </a:gs>
                    <a:gs pos="80000">
                      <a:schemeClr val="accent1">
                        <a:tint val="75000"/>
                        <a:satMod val="190000"/>
                      </a:schemeClr>
                    </a:gs>
                  </a:gsLst>
                  <a:lin ang="5400000"/>
                </a:gradFill>
                <a:prstDash val="solid"/>
              </a:ln>
              <a:effectLst>
                <a:outerShdw blurRad="41275" dist="12700" dir="12000000" algn="tl" rotWithShape="0">
                  <a:srgbClr val="000000">
                    <a:alpha val="40000"/>
                  </a:srgbClr>
                </a:outerShdw>
              </a:effectLst>
            </a:endParaRPr>
          </a:p>
          <a:p>
            <a:pPr algn="ctr"/>
            <a:r>
              <a:rPr lang="he-IL" sz="4400" b="1" i="1"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effectLst>
                  <a:outerShdw blurRad="41275" dist="12700" dir="12000000" algn="tl" rotWithShape="0">
                    <a:srgbClr val="000000">
                      <a:alpha val="40000"/>
                    </a:srgbClr>
                  </a:outerShdw>
                </a:effectLst>
              </a:rPr>
              <a:t> הרצאה בנושא: פסלות שופט</a:t>
            </a:r>
            <a:endParaRPr lang="he-IL" sz="4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effectLst>
                <a:outerShdw blurRad="41275" dist="12700" dir="12000000" algn="tl" rotWithShape="0">
                  <a:srgbClr val="000000">
                    <a:alpha val="40000"/>
                  </a:srgbClr>
                </a:outerShdw>
              </a:effectLst>
            </a:endParaRPr>
          </a:p>
          <a:p>
            <a:pPr algn="ctr"/>
            <a:endParaRPr lang="he-IL" sz="4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endParaRPr lang="he-IL"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endParaRPr lang="he-IL"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a:p>
            <a:pPr algn="ctr"/>
            <a:endParaRPr lang="en-US"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2" name="תמונה 1"/>
          <p:cNvPicPr>
            <a:picLocks noChangeAspect="1"/>
          </p:cNvPicPr>
          <p:nvPr/>
        </p:nvPicPr>
        <p:blipFill>
          <a:blip r:embed="rId2"/>
          <a:stretch>
            <a:fillRect/>
          </a:stretch>
        </p:blipFill>
        <p:spPr>
          <a:xfrm>
            <a:off x="1603276" y="4532763"/>
            <a:ext cx="2524811" cy="1704297"/>
          </a:xfrm>
          <a:prstGeom prst="rect">
            <a:avLst/>
          </a:prstGeom>
        </p:spPr>
      </p:pic>
      <p:pic>
        <p:nvPicPr>
          <p:cNvPr id="3" name="תמונה 2"/>
          <p:cNvPicPr>
            <a:picLocks noChangeAspect="1"/>
          </p:cNvPicPr>
          <p:nvPr/>
        </p:nvPicPr>
        <p:blipFill>
          <a:blip r:embed="rId3"/>
          <a:stretch>
            <a:fillRect/>
          </a:stretch>
        </p:blipFill>
        <p:spPr>
          <a:xfrm rot="1518469">
            <a:off x="6228184" y="4725144"/>
            <a:ext cx="2041773" cy="163076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2"/>
          <a:stretch>
            <a:fillRect/>
          </a:stretch>
        </p:blipFill>
        <p:spPr>
          <a:xfrm>
            <a:off x="2915816" y="692696"/>
            <a:ext cx="3036071" cy="792088"/>
          </a:xfrm>
          <a:prstGeom prst="rect">
            <a:avLst/>
          </a:prstGeom>
        </p:spPr>
      </p:pic>
      <p:sp>
        <p:nvSpPr>
          <p:cNvPr id="3" name="TextBox 2"/>
          <p:cNvSpPr txBox="1"/>
          <p:nvPr/>
        </p:nvSpPr>
        <p:spPr>
          <a:xfrm flipH="1">
            <a:off x="1475656" y="1916832"/>
            <a:ext cx="7006480" cy="3000821"/>
          </a:xfrm>
          <a:prstGeom prst="rect">
            <a:avLst/>
          </a:prstGeom>
          <a:noFill/>
        </p:spPr>
        <p:txBody>
          <a:bodyPr wrap="square" rtlCol="1">
            <a:spAutoFit/>
          </a:bodyPr>
          <a:lstStyle/>
          <a:p>
            <a:pPr marL="342900" lvl="0" indent="-342900" algn="just">
              <a:lnSpc>
                <a:spcPct val="150000"/>
              </a:lnSpc>
              <a:buFont typeface="+mj-lt"/>
              <a:buAutoNum type="arabicPeriod"/>
            </a:pPr>
            <a:r>
              <a:rPr lang="he-IL" dirty="0">
                <a:solidFill>
                  <a:prstClr val="black"/>
                </a:solidFill>
              </a:rPr>
              <a:t>ע"א 2730/98‏  תנופה שרותי כוח אדם בע"מ ואח' נגד א' </a:t>
            </a:r>
            <a:r>
              <a:rPr lang="he-IL" dirty="0" err="1">
                <a:solidFill>
                  <a:prstClr val="black"/>
                </a:solidFill>
              </a:rPr>
              <a:t>גיאורגיצאנו</a:t>
            </a:r>
            <a:r>
              <a:rPr lang="he-IL" dirty="0">
                <a:solidFill>
                  <a:prstClr val="black"/>
                </a:solidFill>
              </a:rPr>
              <a:t> ואח'‏, </a:t>
            </a:r>
            <a:r>
              <a:rPr lang="he-IL" dirty="0" err="1">
                <a:solidFill>
                  <a:prstClr val="black"/>
                </a:solidFill>
              </a:rPr>
              <a:t>פ''ד</a:t>
            </a:r>
            <a:r>
              <a:rPr lang="he-IL" dirty="0">
                <a:solidFill>
                  <a:prstClr val="black"/>
                </a:solidFill>
              </a:rPr>
              <a:t> </a:t>
            </a:r>
            <a:r>
              <a:rPr lang="he-IL" dirty="0" smtClean="0">
                <a:solidFill>
                  <a:prstClr val="black"/>
                </a:solidFill>
              </a:rPr>
              <a:t>נב(2)427.</a:t>
            </a:r>
            <a:endParaRPr lang="he-IL" dirty="0">
              <a:solidFill>
                <a:prstClr val="black"/>
              </a:solidFill>
            </a:endParaRPr>
          </a:p>
          <a:p>
            <a:pPr marL="342900" lvl="0" indent="-342900" algn="just">
              <a:lnSpc>
                <a:spcPct val="150000"/>
              </a:lnSpc>
              <a:buFont typeface="+mj-lt"/>
              <a:buAutoNum type="arabicPeriod"/>
            </a:pPr>
            <a:r>
              <a:rPr lang="he-IL" dirty="0">
                <a:solidFill>
                  <a:prstClr val="black"/>
                </a:solidFill>
              </a:rPr>
              <a:t>ע"א 871/13 אריה וייס נגד צבי שילה (26.1.14</a:t>
            </a:r>
            <a:r>
              <a:rPr lang="he-IL" dirty="0" smtClean="0">
                <a:solidFill>
                  <a:prstClr val="black"/>
                </a:solidFill>
              </a:rPr>
              <a:t>).</a:t>
            </a:r>
            <a:endParaRPr lang="he-IL" dirty="0">
              <a:solidFill>
                <a:prstClr val="black"/>
              </a:solidFill>
            </a:endParaRPr>
          </a:p>
          <a:p>
            <a:pPr marL="342900" lvl="0" indent="-342900" algn="just">
              <a:lnSpc>
                <a:spcPct val="150000"/>
              </a:lnSpc>
              <a:buFont typeface="+mj-lt"/>
              <a:buAutoNum type="arabicPeriod"/>
            </a:pPr>
            <a:r>
              <a:rPr lang="he-IL" dirty="0">
                <a:solidFill>
                  <a:prstClr val="black"/>
                </a:solidFill>
              </a:rPr>
              <a:t>ע"א 3158/05 טיולי אלון (טבריה) בע"מ נגד חופית קבוץ כנרת בע"מ (24.4.05</a:t>
            </a:r>
            <a:r>
              <a:rPr lang="he-IL" dirty="0" smtClean="0">
                <a:solidFill>
                  <a:prstClr val="black"/>
                </a:solidFill>
              </a:rPr>
              <a:t>).</a:t>
            </a:r>
            <a:endParaRPr lang="he-IL" dirty="0">
              <a:solidFill>
                <a:prstClr val="black"/>
              </a:solidFill>
            </a:endParaRPr>
          </a:p>
          <a:p>
            <a:pPr marL="342900" lvl="0" indent="-342900" algn="just">
              <a:lnSpc>
                <a:spcPct val="150000"/>
              </a:lnSpc>
              <a:buFont typeface="+mj-lt"/>
              <a:buAutoNum type="arabicPeriod"/>
            </a:pPr>
            <a:r>
              <a:rPr lang="he-IL" dirty="0">
                <a:solidFill>
                  <a:prstClr val="black"/>
                </a:solidFill>
              </a:rPr>
              <a:t>ע"א 8785/15 ציון ושושנה שלום נגד מנהל מקרקעי ישראל (3.2.16</a:t>
            </a:r>
            <a:r>
              <a:rPr lang="he-IL" dirty="0" smtClean="0">
                <a:solidFill>
                  <a:prstClr val="black"/>
                </a:solidFill>
              </a:rPr>
              <a:t>).</a:t>
            </a:r>
            <a:endParaRPr lang="he-IL" dirty="0">
              <a:solidFill>
                <a:prstClr val="black"/>
              </a:solidFill>
            </a:endParaRPr>
          </a:p>
          <a:p>
            <a:pPr marL="342900" lvl="0" indent="-342900" algn="just">
              <a:lnSpc>
                <a:spcPct val="150000"/>
              </a:lnSpc>
              <a:buFont typeface="+mj-lt"/>
              <a:buAutoNum type="arabicPeriod"/>
            </a:pPr>
            <a:r>
              <a:rPr lang="he-IL" dirty="0">
                <a:solidFill>
                  <a:prstClr val="black"/>
                </a:solidFill>
              </a:rPr>
              <a:t>ע"א 8688/15 חסן אבו </a:t>
            </a:r>
            <a:r>
              <a:rPr lang="he-IL" dirty="0" err="1">
                <a:solidFill>
                  <a:prstClr val="black"/>
                </a:solidFill>
              </a:rPr>
              <a:t>עסא</a:t>
            </a:r>
            <a:r>
              <a:rPr lang="he-IL" dirty="0">
                <a:solidFill>
                  <a:prstClr val="black"/>
                </a:solidFill>
              </a:rPr>
              <a:t> נגד מדינת ישראל – ועדה מחוזית לתכנון ובניה (18.1.16</a:t>
            </a:r>
            <a:r>
              <a:rPr lang="he-IL" dirty="0" smtClean="0">
                <a:solidFill>
                  <a:prstClr val="black"/>
                </a:solidFill>
              </a:rPr>
              <a:t>). </a:t>
            </a:r>
            <a:endParaRPr lang="he-IL" dirty="0">
              <a:solidFill>
                <a:prstClr val="black"/>
              </a:solidFill>
            </a:endParaRPr>
          </a:p>
        </p:txBody>
      </p:sp>
    </p:spTree>
    <p:extLst>
      <p:ext uri="{BB962C8B-B14F-4D97-AF65-F5344CB8AC3E}">
        <p14:creationId xmlns:p14="http://schemas.microsoft.com/office/powerpoint/2010/main" val="3061436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487008" y="764704"/>
            <a:ext cx="2355132" cy="64633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he-IL" sz="3600" b="1" u="sng"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פסלות שופט</a:t>
            </a:r>
            <a:endParaRPr lang="he-IL" sz="3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4" name="TextBox 3"/>
          <p:cNvSpPr txBox="1"/>
          <p:nvPr/>
        </p:nvSpPr>
        <p:spPr>
          <a:xfrm>
            <a:off x="611560" y="1411035"/>
            <a:ext cx="8424936" cy="4955203"/>
          </a:xfrm>
          <a:prstGeom prst="rect">
            <a:avLst/>
          </a:prstGeom>
          <a:noFill/>
        </p:spPr>
        <p:txBody>
          <a:bodyPr wrap="square" rtlCol="1">
            <a:spAutoFit/>
          </a:bodyPr>
          <a:lstStyle/>
          <a:p>
            <a:pPr algn="ctr"/>
            <a:endParaRPr lang="he-IL" sz="2800" b="1" dirty="0" smtClean="0"/>
          </a:p>
          <a:p>
            <a:pPr algn="just"/>
            <a:r>
              <a:rPr lang="he-IL" sz="2400" b="1" dirty="0" smtClean="0">
                <a:solidFill>
                  <a:schemeClr val="accent1"/>
                </a:solidFill>
              </a:rPr>
              <a:t>"כללי הפסלות נועדו להבטיח את השפיטה חסרת הפניות, מנשמת  אפו של התפקיד השיפוטי הוא כי הוא יתבצע על ידי אדם שאינו מעורב בהתדיינות באופן אישי, אשר אין לו דעה קדומה כלפי בעל דין ואשר גישתו לסוגיה הנפרשת בפניו היא לעולם בלתי תלויה ואובייקטיבית." </a:t>
            </a:r>
          </a:p>
          <a:p>
            <a:pPr algn="just"/>
            <a:endParaRPr lang="he-IL" sz="2400" b="1" dirty="0"/>
          </a:p>
          <a:p>
            <a:pPr algn="ctr"/>
            <a:r>
              <a:rPr lang="he-IL" sz="2800" b="1" dirty="0"/>
              <a:t>הזכות למשפט הוגן נחשבת </a:t>
            </a:r>
            <a:r>
              <a:rPr lang="he-IL" sz="2800" b="1" u="sng" dirty="0"/>
              <a:t>לזכות יסוד </a:t>
            </a:r>
            <a:r>
              <a:rPr lang="he-IL" sz="2800" b="1" dirty="0"/>
              <a:t>הנמנית על עיקרי הצדק הטבעי. </a:t>
            </a:r>
          </a:p>
          <a:p>
            <a:pPr algn="ctr"/>
            <a:r>
              <a:rPr lang="he-IL" sz="2800" b="1" dirty="0"/>
              <a:t>זכות זו נשענת על </a:t>
            </a:r>
            <a:r>
              <a:rPr lang="he-IL" sz="2800" b="1" u="sng" dirty="0"/>
              <a:t>שני בסיסים</a:t>
            </a:r>
            <a:r>
              <a:rPr lang="he-IL" sz="2800" b="1" dirty="0"/>
              <a:t>: הראשונה החובה לראות בבעל דין חף מפשע עד שהוכחה אשמתו והשנייה היא להישפט בפני שופט חסר פניות. </a:t>
            </a:r>
          </a:p>
          <a:p>
            <a:pPr algn="ctr"/>
            <a:endParaRPr lang="he-IL" sz="28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19872" y="404664"/>
            <a:ext cx="2376279" cy="646331"/>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he-IL" sz="36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בראי החוק:  </a:t>
            </a:r>
            <a:endParaRPr lang="en-US" sz="3600" b="1" u="sng"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 name="TextBox 4"/>
          <p:cNvSpPr txBox="1"/>
          <p:nvPr/>
        </p:nvSpPr>
        <p:spPr>
          <a:xfrm>
            <a:off x="575563" y="1050995"/>
            <a:ext cx="8064896" cy="5293757"/>
          </a:xfrm>
          <a:prstGeom prst="rect">
            <a:avLst/>
          </a:prstGeom>
          <a:noFill/>
        </p:spPr>
        <p:txBody>
          <a:bodyPr wrap="square" rtlCol="1">
            <a:spAutoFit/>
          </a:bodyPr>
          <a:lstStyle/>
          <a:p>
            <a:pPr marL="800100" lvl="1" indent="-342900" algn="just">
              <a:lnSpc>
                <a:spcPct val="150000"/>
              </a:lnSpc>
            </a:pPr>
            <a:r>
              <a:rPr lang="he-IL" sz="2000" b="1" dirty="0" smtClean="0"/>
              <a:t>חוק </a:t>
            </a:r>
            <a:r>
              <a:rPr lang="he-IL" sz="2000" b="1" dirty="0"/>
              <a:t>בתי המשפט [נוסח משולב], </a:t>
            </a:r>
            <a:r>
              <a:rPr lang="he-IL" sz="2000" b="1" dirty="0" smtClean="0"/>
              <a:t>תשמ"ד -1984 : לפי סעיף </a:t>
            </a:r>
          </a:p>
          <a:p>
            <a:pPr marL="800100" lvl="1" indent="-342900" algn="just"/>
            <a:r>
              <a:rPr lang="he-IL" sz="2200" b="1" dirty="0">
                <a:solidFill>
                  <a:schemeClr val="accent1"/>
                </a:solidFill>
              </a:rPr>
              <a:t>"</a:t>
            </a:r>
            <a:r>
              <a:rPr lang="he-IL" sz="2200" b="1" dirty="0" smtClean="0">
                <a:solidFill>
                  <a:schemeClr val="accent1"/>
                </a:solidFill>
              </a:rPr>
              <a:t> 77א.(א) שופט </a:t>
            </a:r>
            <a:r>
              <a:rPr lang="he-IL" sz="2200" b="1" dirty="0">
                <a:solidFill>
                  <a:schemeClr val="accent1"/>
                </a:solidFill>
              </a:rPr>
              <a:t>לא ישב בדין אם מצא, מיזמתו או לבקשת בעל דין, כי קיימות נסיבות שיש בהן כדי ליצור חשש ממשי למשוא פנים בניהול </a:t>
            </a:r>
            <a:r>
              <a:rPr lang="he-IL" sz="2200" b="1" dirty="0" smtClean="0">
                <a:solidFill>
                  <a:schemeClr val="accent1"/>
                </a:solidFill>
              </a:rPr>
              <a:t>המשפט.</a:t>
            </a:r>
            <a:endParaRPr lang="he-IL" sz="2200" b="1" dirty="0">
              <a:solidFill>
                <a:schemeClr val="accent1"/>
              </a:solidFill>
            </a:endParaRPr>
          </a:p>
          <a:p>
            <a:pPr marL="800100" lvl="1" indent="-342900" algn="just"/>
            <a:r>
              <a:rPr lang="he-IL" sz="2200" b="1" dirty="0">
                <a:solidFill>
                  <a:schemeClr val="accent1"/>
                </a:solidFill>
              </a:rPr>
              <a:t>(א1) בלי לגרוע מהוראות סעיף קטן (א), שופט לא ישב בדין </a:t>
            </a:r>
            <a:r>
              <a:rPr lang="he-IL" sz="2200" b="1" dirty="0" err="1">
                <a:solidFill>
                  <a:schemeClr val="accent1"/>
                </a:solidFill>
              </a:rPr>
              <a:t>בידעו</a:t>
            </a:r>
            <a:r>
              <a:rPr lang="he-IL" sz="2200" b="1" dirty="0">
                <a:solidFill>
                  <a:schemeClr val="accent1"/>
                </a:solidFill>
              </a:rPr>
              <a:t> שמתקיים אחד מאלה.</a:t>
            </a:r>
          </a:p>
          <a:p>
            <a:pPr marL="800100" lvl="1" indent="-342900" algn="just"/>
            <a:r>
              <a:rPr lang="he-IL" sz="2200" b="1" dirty="0">
                <a:solidFill>
                  <a:schemeClr val="accent1"/>
                </a:solidFill>
              </a:rPr>
              <a:t>(1)   צד להליך, בא כוחו או עד מרכזי, הוא בן משפחה של השופט או שקיימת ביניהם קרבה ממשית אחרת.</a:t>
            </a:r>
          </a:p>
          <a:p>
            <a:pPr marL="800100" lvl="1" indent="-342900" algn="just"/>
            <a:r>
              <a:rPr lang="he-IL" sz="2200" b="1" dirty="0">
                <a:solidFill>
                  <a:schemeClr val="accent1"/>
                </a:solidFill>
              </a:rPr>
              <a:t>(2)   יש לשופט ענין כספי ממשי או ענין אישי ממשי בהליך או בתוצאותיו, בצד להליך, בבא כוחו או בעד מרכזי, או שלבן משפחה מדרגה ראשונה של השופט יש ענין כספי ממשי או ענין אישי ממשי בהליך או בתוצאותיו, בצד להליך או בבא כוחו.</a:t>
            </a:r>
          </a:p>
          <a:p>
            <a:pPr marL="800100" lvl="1" indent="-342900" algn="just"/>
            <a:r>
              <a:rPr lang="he-IL" sz="2200" b="1" dirty="0">
                <a:solidFill>
                  <a:schemeClr val="accent1"/>
                </a:solidFill>
              </a:rPr>
              <a:t>(3)   בטרם התמנה לשופט היה השופט מעורב באותו ענין הנדון בהליך שלפניו כבא כוח, כבורר, כמגשר, כעד, כיועץ מקצועי, כמומחה, או בדרך דומה אחרת</a:t>
            </a:r>
            <a:r>
              <a:rPr lang="he-IL" sz="2200" b="1" dirty="0" smtClean="0">
                <a:solidFill>
                  <a:schemeClr val="accent1"/>
                </a:solidFill>
              </a:rPr>
              <a:t>."</a:t>
            </a:r>
            <a:endParaRPr lang="he-IL" sz="1200" b="1" dirty="0">
              <a:solidFill>
                <a:schemeClr val="accent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496603" y="836712"/>
            <a:ext cx="4147289" cy="646331"/>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he-IL" sz="36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עילות לפסילת שופט:   </a:t>
            </a:r>
            <a:endParaRPr lang="en-US" sz="3600" b="1" u="sng"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2" name="מלבן 1"/>
          <p:cNvSpPr/>
          <p:nvPr/>
        </p:nvSpPr>
        <p:spPr>
          <a:xfrm>
            <a:off x="899592" y="1844824"/>
            <a:ext cx="7740352" cy="4154984"/>
          </a:xfrm>
          <a:prstGeom prst="rect">
            <a:avLst/>
          </a:prstGeom>
        </p:spPr>
        <p:txBody>
          <a:bodyPr wrap="square">
            <a:spAutoFit/>
          </a:bodyPr>
          <a:lstStyle/>
          <a:p>
            <a:pPr algn="just">
              <a:lnSpc>
                <a:spcPct val="150000"/>
              </a:lnSpc>
            </a:pPr>
            <a:r>
              <a:rPr lang="he-IL" sz="2800" b="1" dirty="0" smtClean="0"/>
              <a:t>ישנם שני </a:t>
            </a:r>
            <a:r>
              <a:rPr lang="he-IL" sz="2800" b="1" dirty="0"/>
              <a:t>סוגים </a:t>
            </a:r>
            <a:r>
              <a:rPr lang="he-IL" sz="2800" b="1" dirty="0" smtClean="0"/>
              <a:t>של עילות פסילה האחת: </a:t>
            </a:r>
            <a:r>
              <a:rPr lang="he-IL" sz="2800" b="1" u="sng" dirty="0" smtClean="0">
                <a:solidFill>
                  <a:schemeClr val="accent1"/>
                </a:solidFill>
              </a:rPr>
              <a:t>ניגוד </a:t>
            </a:r>
            <a:r>
              <a:rPr lang="he-IL" sz="2800" b="1" u="sng" dirty="0">
                <a:solidFill>
                  <a:schemeClr val="accent1"/>
                </a:solidFill>
              </a:rPr>
              <a:t>אינטרסים </a:t>
            </a:r>
            <a:r>
              <a:rPr lang="he-IL" sz="2800" b="1" dirty="0"/>
              <a:t>כפי שמתואר בחוק </a:t>
            </a:r>
            <a:r>
              <a:rPr lang="he-IL" sz="2800" b="1" dirty="0" smtClean="0"/>
              <a:t>לעיל - </a:t>
            </a:r>
            <a:r>
              <a:rPr lang="he-IL" sz="2800" b="1" dirty="0"/>
              <a:t>היכרות ממשית, קרבה </a:t>
            </a:r>
            <a:r>
              <a:rPr lang="he-IL" sz="2800" b="1" dirty="0" smtClean="0"/>
              <a:t>משפחתית </a:t>
            </a:r>
            <a:r>
              <a:rPr lang="he-IL" sz="2800" b="1" dirty="0"/>
              <a:t>ועניין כספי - מה שאפשר לכנות "שופט היושב בדין </a:t>
            </a:r>
            <a:r>
              <a:rPr lang="he-IL" sz="2800" b="1" dirty="0" smtClean="0"/>
              <a:t>עצמו" </a:t>
            </a:r>
            <a:r>
              <a:rPr lang="he-IL" sz="2800" b="1" u="sng" dirty="0" smtClean="0">
                <a:solidFill>
                  <a:schemeClr val="accent1"/>
                </a:solidFill>
              </a:rPr>
              <a:t>ועילות </a:t>
            </a:r>
            <a:r>
              <a:rPr lang="he-IL" sz="2800" b="1" u="sng" dirty="0">
                <a:solidFill>
                  <a:schemeClr val="accent1"/>
                </a:solidFill>
              </a:rPr>
              <a:t>של דעה קדומה</a:t>
            </a:r>
            <a:r>
              <a:rPr lang="he-IL" sz="2800" b="1" dirty="0"/>
              <a:t>. טענות אלה סבוכות יותר להוכחה, והן נפתרות על פי רוב בכל מקרה לגופו</a:t>
            </a:r>
            <a:r>
              <a:rPr lang="he-IL" sz="2800" b="1" dirty="0" smtClean="0"/>
              <a:t>.</a:t>
            </a:r>
            <a:endParaRPr lang="he-IL" dirty="0" smtClean="0"/>
          </a:p>
          <a:p>
            <a:endParaRPr lang="he-IL" dirty="0"/>
          </a:p>
          <a:p>
            <a:endParaRPr lang="he-IL" dirty="0" smtClean="0"/>
          </a:p>
          <a:p>
            <a:endParaRPr lang="he-IL"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96753"/>
            <a:ext cx="8064896" cy="4708981"/>
          </a:xfrm>
          <a:prstGeom prst="rect">
            <a:avLst/>
          </a:prstGeom>
        </p:spPr>
        <p:txBody>
          <a:bodyPr wrap="square">
            <a:spAutoFit/>
          </a:bodyPr>
          <a:lstStyle/>
          <a:p>
            <a:pPr algn="just">
              <a:lnSpc>
                <a:spcPct val="150000"/>
              </a:lnSpc>
            </a:pPr>
            <a:r>
              <a:rPr lang="he-IL" sz="2000" b="1" dirty="0" smtClean="0">
                <a:solidFill>
                  <a:schemeClr val="tx1">
                    <a:lumMod val="95000"/>
                    <a:lumOff val="5000"/>
                  </a:schemeClr>
                </a:solidFill>
              </a:rPr>
              <a:t>מהו </a:t>
            </a:r>
            <a:r>
              <a:rPr lang="he-IL" sz="2000" b="1" u="sng" dirty="0">
                <a:solidFill>
                  <a:srgbClr val="0070C0"/>
                </a:solidFill>
              </a:rPr>
              <a:t>"חשש ממשי למשוא פנים בניהול המשפט" </a:t>
            </a:r>
            <a:r>
              <a:rPr lang="he-IL" sz="2000" b="1" dirty="0">
                <a:solidFill>
                  <a:schemeClr val="tx1">
                    <a:lumMod val="95000"/>
                    <a:lumOff val="5000"/>
                  </a:schemeClr>
                </a:solidFill>
              </a:rPr>
              <a:t>שמצדיק פסילת שופט?</a:t>
            </a:r>
          </a:p>
          <a:p>
            <a:pPr algn="just">
              <a:lnSpc>
                <a:spcPct val="150000"/>
              </a:lnSpc>
            </a:pPr>
            <a:r>
              <a:rPr lang="he-IL" sz="2000" b="1" dirty="0">
                <a:solidFill>
                  <a:schemeClr val="tx1">
                    <a:lumMod val="95000"/>
                    <a:lumOff val="5000"/>
                  </a:schemeClr>
                </a:solidFill>
              </a:rPr>
              <a:t>קיומו של משוא פנים, המצדיק פסילת שופט, איננו נבחן על-פי תחושתו הסובייקטיבית של המבקש את הפסילה  </a:t>
            </a:r>
            <a:r>
              <a:rPr lang="he-IL" sz="2000" b="1" u="sng" dirty="0">
                <a:solidFill>
                  <a:schemeClr val="accent1"/>
                </a:solidFill>
              </a:rPr>
              <a:t>אלא המבחן הינו אובייקטיבי</a:t>
            </a:r>
            <a:r>
              <a:rPr lang="he-IL" sz="2000" b="1" dirty="0">
                <a:solidFill>
                  <a:schemeClr val="tx1">
                    <a:lumMod val="95000"/>
                    <a:lumOff val="5000"/>
                  </a:schemeClr>
                </a:solidFill>
              </a:rPr>
              <a:t>.</a:t>
            </a:r>
          </a:p>
          <a:p>
            <a:pPr algn="just">
              <a:lnSpc>
                <a:spcPct val="150000"/>
              </a:lnSpc>
            </a:pPr>
            <a:r>
              <a:rPr lang="he-IL" sz="2000" b="1" dirty="0">
                <a:solidFill>
                  <a:schemeClr val="tx1">
                    <a:lumMod val="95000"/>
                    <a:lumOff val="5000"/>
                  </a:schemeClr>
                </a:solidFill>
              </a:rPr>
              <a:t>כלומר, הקריטריון לפסול שופט אינו מתייחס להרגשה האישית של הנאשם או בא כוחו, גם אם המדובר לדעתם, בהתנהגות מגמתית ועוינת של בית המשפט כלפיהם.</a:t>
            </a:r>
          </a:p>
          <a:p>
            <a:pPr algn="just">
              <a:lnSpc>
                <a:spcPct val="150000"/>
              </a:lnSpc>
            </a:pPr>
            <a:r>
              <a:rPr lang="he-IL" sz="2000" b="1" dirty="0">
                <a:solidFill>
                  <a:schemeClr val="tx1">
                    <a:lumMod val="95000"/>
                    <a:lumOff val="5000"/>
                  </a:schemeClr>
                </a:solidFill>
              </a:rPr>
              <a:t>לפיכך, ישנו קושי רב לעמוד במבחן האובייקטיביות ובמרבית המקרים לא תתקבל טענת הפסלות</a:t>
            </a:r>
            <a:r>
              <a:rPr lang="he-IL" sz="2000" b="1" dirty="0" smtClean="0">
                <a:solidFill>
                  <a:schemeClr val="tx1">
                    <a:lumMod val="95000"/>
                    <a:lumOff val="5000"/>
                  </a:schemeClr>
                </a:solidFill>
              </a:rPr>
              <a:t>.</a:t>
            </a:r>
          </a:p>
          <a:p>
            <a:pPr algn="just">
              <a:lnSpc>
                <a:spcPct val="150000"/>
              </a:lnSpc>
            </a:pPr>
            <a:r>
              <a:rPr lang="he-IL" sz="2000" b="1" u="sng" dirty="0" smtClean="0">
                <a:solidFill>
                  <a:schemeClr val="accent1"/>
                </a:solidFill>
              </a:rPr>
              <a:t>לדוגמא: </a:t>
            </a:r>
            <a:r>
              <a:rPr lang="he-IL" sz="2000" b="1" dirty="0">
                <a:solidFill>
                  <a:schemeClr val="tx1">
                    <a:lumMod val="95000"/>
                    <a:lumOff val="5000"/>
                  </a:schemeClr>
                </a:solidFill>
              </a:rPr>
              <a:t>בית המשפט העליון קבע כי אין לפסול שופטת בשל כך שפסלה שאלות רבות של הסנגור בחקירת העדים. וכן, כי אין לפסול שופט במקרה שבו העורך דין שמופיע בפניו הגיש נגדו תלונה לנציב תלונות </a:t>
            </a:r>
            <a:r>
              <a:rPr lang="he-IL" sz="2000" b="1" dirty="0" smtClean="0">
                <a:solidFill>
                  <a:schemeClr val="tx1">
                    <a:lumMod val="95000"/>
                    <a:lumOff val="5000"/>
                  </a:schemeClr>
                </a:solidFill>
              </a:rPr>
              <a:t>השופטים.</a:t>
            </a:r>
            <a:endParaRPr lang="he-IL" sz="2000" b="1" i="1" u="sng" dirty="0" smtClean="0">
              <a:solidFill>
                <a:srgbClr val="FF0000"/>
              </a:solidFill>
            </a:endParaRPr>
          </a:p>
        </p:txBody>
      </p:sp>
      <p:sp>
        <p:nvSpPr>
          <p:cNvPr id="3" name="Rectangle 2"/>
          <p:cNvSpPr/>
          <p:nvPr/>
        </p:nvSpPr>
        <p:spPr>
          <a:xfrm>
            <a:off x="3347864" y="548680"/>
            <a:ext cx="2839240" cy="646331"/>
          </a:xfrm>
          <a:prstGeom prst="rect">
            <a:avLst/>
          </a:prstGeom>
        </p:spPr>
        <p:txBody>
          <a:bodyPr wrap="square">
            <a:spAutoFit/>
          </a:bodyPr>
          <a:lstStyle/>
          <a:p>
            <a:pPr algn="ctr"/>
            <a:r>
              <a:rPr lang="he-IL" sz="36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המשך...</a:t>
            </a:r>
            <a:endParaRPr lang="en-US" sz="3600" b="1" u="sng"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47664" y="908720"/>
            <a:ext cx="6121612" cy="646331"/>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he-IL" sz="36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המשך...</a:t>
            </a:r>
            <a:r>
              <a:rPr lang="en-US" sz="36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	</a:t>
            </a:r>
            <a:endParaRPr lang="en-US" sz="3600" b="1" u="sng"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4" name="TextBox 3"/>
          <p:cNvSpPr txBox="1"/>
          <p:nvPr/>
        </p:nvSpPr>
        <p:spPr>
          <a:xfrm>
            <a:off x="683568" y="1772816"/>
            <a:ext cx="7992888" cy="369332"/>
          </a:xfrm>
          <a:prstGeom prst="rect">
            <a:avLst/>
          </a:prstGeom>
          <a:noFill/>
        </p:spPr>
        <p:txBody>
          <a:bodyPr wrap="square" rtlCol="1">
            <a:spAutoFit/>
          </a:bodyPr>
          <a:lstStyle/>
          <a:p>
            <a:endParaRPr lang="he-IL" dirty="0"/>
          </a:p>
        </p:txBody>
      </p:sp>
      <p:sp>
        <p:nvSpPr>
          <p:cNvPr id="5" name="TextBox 4"/>
          <p:cNvSpPr txBox="1"/>
          <p:nvPr/>
        </p:nvSpPr>
        <p:spPr>
          <a:xfrm>
            <a:off x="395536" y="1844824"/>
            <a:ext cx="8424936" cy="4832092"/>
          </a:xfrm>
          <a:prstGeom prst="rect">
            <a:avLst/>
          </a:prstGeom>
          <a:noFill/>
        </p:spPr>
        <p:txBody>
          <a:bodyPr wrap="square" rtlCol="1">
            <a:spAutoFit/>
          </a:bodyPr>
          <a:lstStyle/>
          <a:p>
            <a:pPr algn="just"/>
            <a:r>
              <a:rPr lang="he-IL" sz="2000" b="1" i="1" u="sng" dirty="0" smtClean="0">
                <a:solidFill>
                  <a:schemeClr val="accent1"/>
                </a:solidFill>
              </a:rPr>
              <a:t>ז. מתי ידון השופט בטענת הפסלות?</a:t>
            </a:r>
            <a:endParaRPr lang="he-IL" sz="2000" b="1" i="1" u="sng" dirty="0">
              <a:solidFill>
                <a:schemeClr val="accent1"/>
              </a:solidFill>
            </a:endParaRPr>
          </a:p>
          <a:p>
            <a:pPr algn="just">
              <a:lnSpc>
                <a:spcPct val="150000"/>
              </a:lnSpc>
            </a:pPr>
            <a:r>
              <a:rPr lang="he-IL" sz="2000" b="1" dirty="0" smtClean="0"/>
              <a:t>על פי הדין יש לטעון טענה פסלות בתחילת הדיון</a:t>
            </a:r>
            <a:r>
              <a:rPr lang="he-IL" sz="2000" b="1" u="sng" dirty="0" smtClean="0"/>
              <a:t> </a:t>
            </a:r>
            <a:r>
              <a:rPr lang="he-IL" sz="2000" b="1" u="sng" dirty="0" smtClean="0">
                <a:solidFill>
                  <a:schemeClr val="accent2"/>
                </a:solidFill>
              </a:rPr>
              <a:t>"לפני כל טענה אחרת"  ,</a:t>
            </a:r>
            <a:r>
              <a:rPr lang="he-IL" sz="2000" b="1" dirty="0" smtClean="0"/>
              <a:t>(סעיף 146 (א) לחוק הסדר הדין הפלילי [נוסח משולב], </a:t>
            </a:r>
            <a:r>
              <a:rPr lang="he-IL" sz="2000" b="1" dirty="0" err="1" smtClean="0"/>
              <a:t>התשמ"ב</a:t>
            </a:r>
            <a:r>
              <a:rPr lang="he-IL" sz="2000" b="1" dirty="0" smtClean="0"/>
              <a:t> -1982 ותקנה 471 א'  לתקנות סדר הדין האזרחי, </a:t>
            </a:r>
            <a:r>
              <a:rPr lang="he-IL" sz="2000" b="1" dirty="0" err="1" smtClean="0"/>
              <a:t>התשמ"ד</a:t>
            </a:r>
            <a:r>
              <a:rPr lang="he-IL" sz="2000" b="1" dirty="0" smtClean="0"/>
              <a:t> – 1984.   </a:t>
            </a:r>
          </a:p>
          <a:p>
            <a:pPr algn="just">
              <a:lnSpc>
                <a:spcPct val="150000"/>
              </a:lnSpc>
            </a:pPr>
            <a:r>
              <a:rPr lang="he-IL" sz="2000" b="1" dirty="0" smtClean="0"/>
              <a:t>העלאת הטענה תהייה </a:t>
            </a:r>
            <a:r>
              <a:rPr lang="he-IL" sz="2000" b="1" dirty="0" smtClean="0">
                <a:solidFill>
                  <a:schemeClr val="accent2"/>
                </a:solidFill>
              </a:rPr>
              <a:t>בהזדמנות הראשונה </a:t>
            </a:r>
            <a:r>
              <a:rPr lang="he-IL" sz="2000" b="1" dirty="0" smtClean="0"/>
              <a:t>כאשר בפסיקה פורש התנאי כמתייחס לכל המאוחר </a:t>
            </a:r>
            <a:r>
              <a:rPr lang="he-IL" sz="2000" b="1" dirty="0" smtClean="0">
                <a:solidFill>
                  <a:schemeClr val="accent2"/>
                </a:solidFill>
              </a:rPr>
              <a:t>הישיבה הראשונה </a:t>
            </a:r>
            <a:r>
              <a:rPr lang="he-IL" sz="2000" b="1" dirty="0" smtClean="0"/>
              <a:t>של בית המשפט (ע"פ 1179/94 אשכנזי נגד מדינת ישראל, פ"ד מח (5)). </a:t>
            </a:r>
          </a:p>
          <a:p>
            <a:pPr algn="just">
              <a:lnSpc>
                <a:spcPct val="150000"/>
              </a:lnSpc>
            </a:pPr>
            <a:r>
              <a:rPr lang="he-IL" sz="2000" b="1" dirty="0" smtClean="0"/>
              <a:t> שופט </a:t>
            </a:r>
            <a:r>
              <a:rPr lang="he-IL" sz="2000" b="1" dirty="0"/>
              <a:t>שהועלתה בפניו טענה כי הוא פסול מלשבת בדין ידון בטענה לפני כל טענה אחרת ולא ימשיך את הדיון עד להחלטתו בטענת הפסלות</a:t>
            </a:r>
            <a:r>
              <a:rPr lang="he-IL" sz="2000" b="1" dirty="0" smtClean="0"/>
              <a:t>.</a:t>
            </a:r>
          </a:p>
          <a:p>
            <a:pPr algn="just">
              <a:lnSpc>
                <a:spcPct val="150000"/>
              </a:lnSpc>
            </a:pPr>
            <a:r>
              <a:rPr lang="he-IL" sz="2000" b="1" dirty="0" smtClean="0"/>
              <a:t>החלטתו </a:t>
            </a:r>
            <a:r>
              <a:rPr lang="he-IL" sz="2000" b="1" dirty="0"/>
              <a:t>המנומקת של השופט בטענת הפסלות </a:t>
            </a:r>
            <a:r>
              <a:rPr lang="he-IL" sz="2000" b="1" u="sng" dirty="0">
                <a:solidFill>
                  <a:schemeClr val="accent1"/>
                </a:solidFill>
              </a:rPr>
              <a:t>ניתנת לערעור בפני בית המשפט העליון</a:t>
            </a:r>
            <a:r>
              <a:rPr lang="he-IL" sz="2000" b="1" u="sng" dirty="0" smtClean="0">
                <a:solidFill>
                  <a:schemeClr val="accent1"/>
                </a:solidFill>
              </a:rPr>
              <a:t>.</a:t>
            </a:r>
            <a:endParaRPr lang="he-IL" b="1" u="sng" dirty="0">
              <a:solidFill>
                <a:schemeClr val="accent1"/>
              </a:solidFill>
            </a:endParaRPr>
          </a:p>
          <a:p>
            <a:pPr algn="just"/>
            <a:r>
              <a:rPr lang="he-IL" b="1" i="1" u="sng" dirty="0" smtClean="0">
                <a:solidFill>
                  <a:srgbClr val="FF0000"/>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836712"/>
            <a:ext cx="6984776" cy="669094"/>
          </a:xfrm>
          <a:prstGeom prst="rect">
            <a:avLst/>
          </a:prstGeom>
          <a:noFill/>
        </p:spPr>
        <p:txBody>
          <a:bodyPr wrap="square" rtlCol="1">
            <a:spAutoFit/>
          </a:bodyPr>
          <a:lstStyle/>
          <a:p>
            <a:pPr algn="ctr">
              <a:lnSpc>
                <a:spcPct val="150000"/>
              </a:lnSpc>
              <a:spcAft>
                <a:spcPts val="800"/>
              </a:spcAft>
            </a:pPr>
            <a:r>
              <a:rPr lang="he-IL" sz="2800" b="1" u="heavy" dirty="0">
                <a:solidFill>
                  <a:srgbClr val="7030A0"/>
                </a:solidFill>
                <a:latin typeface="Calibri" panose="020F0502020204030204" pitchFamily="34" charset="0"/>
                <a:ea typeface="Calibri" panose="020F0502020204030204" pitchFamily="34" charset="0"/>
                <a:cs typeface="Arial" panose="020B0604020202020204" pitchFamily="34" charset="0"/>
              </a:rPr>
              <a:t>הפרוצדורה של בקשת </a:t>
            </a:r>
            <a:r>
              <a:rPr lang="he-IL" sz="2800" b="1" u="heavy" dirty="0" smtClean="0">
                <a:solidFill>
                  <a:srgbClr val="7030A0"/>
                </a:solidFill>
                <a:latin typeface="Calibri" panose="020F0502020204030204" pitchFamily="34" charset="0"/>
                <a:ea typeface="Calibri" panose="020F0502020204030204" pitchFamily="34" charset="0"/>
                <a:cs typeface="Arial" panose="020B0604020202020204" pitchFamily="34" charset="0"/>
              </a:rPr>
              <a:t>פסלות (</a:t>
            </a:r>
            <a:r>
              <a:rPr lang="he-IL" sz="2800" b="1" u="heavy" dirty="0">
                <a:solidFill>
                  <a:srgbClr val="7030A0"/>
                </a:solidFill>
                <a:latin typeface="Calibri" panose="020F0502020204030204" pitchFamily="34" charset="0"/>
                <a:ea typeface="Calibri" panose="020F0502020204030204" pitchFamily="34" charset="0"/>
                <a:cs typeface="Arial" panose="020B0604020202020204" pitchFamily="34" charset="0"/>
              </a:rPr>
              <a:t>פלילי / אזרחי) </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TextBox 2"/>
          <p:cNvSpPr txBox="1"/>
          <p:nvPr/>
        </p:nvSpPr>
        <p:spPr>
          <a:xfrm>
            <a:off x="539552" y="1988840"/>
            <a:ext cx="7848872" cy="7017306"/>
          </a:xfrm>
          <a:prstGeom prst="rect">
            <a:avLst/>
          </a:prstGeom>
          <a:noFill/>
        </p:spPr>
        <p:txBody>
          <a:bodyPr wrap="square" rtlCol="1">
            <a:spAutoFit/>
          </a:bodyPr>
          <a:lstStyle/>
          <a:p>
            <a:r>
              <a:rPr lang="he-IL" b="1" u="sng" dirty="0"/>
              <a:t>הסעיפים </a:t>
            </a:r>
            <a:r>
              <a:rPr lang="he-IL" b="1" u="sng" dirty="0" smtClean="0"/>
              <a:t>העוסקים </a:t>
            </a:r>
            <a:r>
              <a:rPr lang="he-IL" b="1" u="sng" dirty="0"/>
              <a:t>בפסלות שופט </a:t>
            </a:r>
            <a:r>
              <a:rPr lang="he-IL" b="1" u="sng" dirty="0" smtClean="0"/>
              <a:t>הינם:  </a:t>
            </a:r>
          </a:p>
          <a:p>
            <a:endParaRPr lang="he-IL" dirty="0" smtClean="0"/>
          </a:p>
          <a:p>
            <a:r>
              <a:rPr lang="he-IL" dirty="0"/>
              <a:t>סעיף 77 א' לחוק בתי-המשפט [נוסח משולב], תשמ"ד -</a:t>
            </a:r>
            <a:r>
              <a:rPr lang="he-IL" dirty="0" smtClean="0"/>
              <a:t>1984. </a:t>
            </a:r>
          </a:p>
          <a:p>
            <a:endParaRPr lang="he-IL" dirty="0" smtClean="0"/>
          </a:p>
          <a:p>
            <a:r>
              <a:rPr lang="he-IL" dirty="0" smtClean="0"/>
              <a:t>סעיפים </a:t>
            </a:r>
            <a:r>
              <a:rPr lang="he-IL" dirty="0"/>
              <a:t>146-148 חוק סדר הדין הפלילי [ נוסח משולב], תשמ"ב – 1982. </a:t>
            </a:r>
            <a:endParaRPr lang="he-IL" dirty="0" smtClean="0"/>
          </a:p>
          <a:p>
            <a:endParaRPr lang="he-IL" dirty="0"/>
          </a:p>
          <a:p>
            <a:r>
              <a:rPr lang="he-IL" dirty="0" smtClean="0"/>
              <a:t>תקנות  471 לתקנות סדר </a:t>
            </a:r>
            <a:r>
              <a:rPr lang="he-IL" dirty="0"/>
              <a:t>הדין </a:t>
            </a:r>
            <a:r>
              <a:rPr lang="he-IL" dirty="0" smtClean="0"/>
              <a:t>האזרחי, תשמ"ד-1984.</a:t>
            </a:r>
          </a:p>
          <a:p>
            <a:endParaRPr lang="he-IL" dirty="0"/>
          </a:p>
          <a:p>
            <a:pPr>
              <a:lnSpc>
                <a:spcPct val="150000"/>
              </a:lnSpc>
            </a:pPr>
            <a:r>
              <a:rPr lang="he-IL" dirty="0" smtClean="0"/>
              <a:t>ערעור – יש לערער מידית, בלא צורך לחכות לסיום ההליך , ערעור פסלות </a:t>
            </a:r>
            <a:r>
              <a:rPr lang="he-IL" dirty="0" err="1" smtClean="0"/>
              <a:t>חיב</a:t>
            </a:r>
            <a:r>
              <a:rPr lang="he-IL" dirty="0" smtClean="0"/>
              <a:t> להיות מוגש בזמן קצר, בהליך הפלילי תוך 5 ימים ממתן ההחלטה , בהליך אזרחי תוך 10 ימים . </a:t>
            </a:r>
          </a:p>
          <a:p>
            <a:pPr>
              <a:lnSpc>
                <a:spcPct val="150000"/>
              </a:lnSpc>
            </a:pPr>
            <a:r>
              <a:rPr lang="he-IL" dirty="0" smtClean="0"/>
              <a:t>הערעור תמיד יהיה לבית המשפט העליון, למעט הליך בבית הדין לעבודה וערער על החלטת פסלות רשם ההוצאה לפועל – נשיא בית המשפט השלום (סעיף 3 לחוק ההוצאה </a:t>
            </a:r>
            <a:r>
              <a:rPr lang="he-IL" dirty="0"/>
              <a:t>לפועל </a:t>
            </a:r>
            <a:r>
              <a:rPr lang="he-IL" dirty="0" smtClean="0"/>
              <a:t>, תשכ"ז-1967 </a:t>
            </a:r>
            <a:r>
              <a:rPr lang="he-IL" dirty="0"/>
              <a:t>. </a:t>
            </a:r>
            <a:endParaRPr lang="he-IL" dirty="0" smtClean="0"/>
          </a:p>
          <a:p>
            <a:pPr>
              <a:lnSpc>
                <a:spcPct val="150000"/>
              </a:lnSpc>
            </a:pPr>
            <a:r>
              <a:rPr lang="he-IL" dirty="0" smtClean="0"/>
              <a:t>  </a:t>
            </a:r>
          </a:p>
          <a:p>
            <a:endParaRPr lang="he-IL" dirty="0"/>
          </a:p>
          <a:p>
            <a:endParaRPr lang="he-IL" dirty="0" smtClean="0"/>
          </a:p>
          <a:p>
            <a:endParaRPr lang="he-IL" dirty="0"/>
          </a:p>
          <a:p>
            <a:endParaRPr lang="he-IL" dirty="0" smtClean="0"/>
          </a:p>
          <a:p>
            <a:endParaRPr lang="he-IL" dirty="0"/>
          </a:p>
          <a:p>
            <a:endParaRPr lang="he-IL" dirty="0" smtClean="0"/>
          </a:p>
          <a:p>
            <a:endParaRPr lang="he-IL" dirty="0"/>
          </a:p>
          <a:p>
            <a:endParaRPr lang="he-IL" dirty="0"/>
          </a:p>
        </p:txBody>
      </p:sp>
    </p:spTree>
    <p:extLst>
      <p:ext uri="{BB962C8B-B14F-4D97-AF65-F5344CB8AC3E}">
        <p14:creationId xmlns:p14="http://schemas.microsoft.com/office/powerpoint/2010/main" val="2600133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18210" y="404664"/>
            <a:ext cx="4307590" cy="92333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he-IL" sz="5400" b="1" u="sng"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לסיום </a:t>
            </a:r>
            <a:r>
              <a:rPr lang="he-IL" sz="54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endParaRPr lang="he-IL" sz="5400" b="1" u="sng"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 name="TextBox 4"/>
          <p:cNvSpPr txBox="1"/>
          <p:nvPr/>
        </p:nvSpPr>
        <p:spPr>
          <a:xfrm>
            <a:off x="827584" y="1052736"/>
            <a:ext cx="8136904" cy="5032147"/>
          </a:xfrm>
          <a:prstGeom prst="rect">
            <a:avLst/>
          </a:prstGeom>
          <a:noFill/>
        </p:spPr>
        <p:txBody>
          <a:bodyPr wrap="square" rtlCol="1">
            <a:spAutoFit/>
          </a:bodyPr>
          <a:lstStyle/>
          <a:p>
            <a:pPr lvl="0" algn="just">
              <a:lnSpc>
                <a:spcPct val="150000"/>
              </a:lnSpc>
            </a:pPr>
            <a:r>
              <a:rPr lang="he-IL" dirty="0" smtClean="0"/>
              <a:t> </a:t>
            </a:r>
            <a:r>
              <a:rPr lang="he-IL" sz="2000" b="1" dirty="0" smtClean="0">
                <a:solidFill>
                  <a:prstClr val="black"/>
                </a:solidFill>
              </a:rPr>
              <a:t>ע"א </a:t>
            </a:r>
            <a:r>
              <a:rPr lang="he-IL" sz="2000" b="1" dirty="0">
                <a:solidFill>
                  <a:prstClr val="black"/>
                </a:solidFill>
              </a:rPr>
              <a:t>2730/98‏  תנופה שרותי כוח אדם בע"מ ואח' נ' א' </a:t>
            </a:r>
            <a:r>
              <a:rPr lang="he-IL" sz="2000" b="1" dirty="0" err="1">
                <a:solidFill>
                  <a:prstClr val="black"/>
                </a:solidFill>
              </a:rPr>
              <a:t>גיאורגיצאנו</a:t>
            </a:r>
            <a:r>
              <a:rPr lang="he-IL" sz="2000" b="1" dirty="0">
                <a:solidFill>
                  <a:prstClr val="black"/>
                </a:solidFill>
              </a:rPr>
              <a:t> ואח'‏, </a:t>
            </a:r>
            <a:r>
              <a:rPr lang="he-IL" sz="2000" b="1" dirty="0" err="1">
                <a:solidFill>
                  <a:prstClr val="black"/>
                </a:solidFill>
              </a:rPr>
              <a:t>פ''ד</a:t>
            </a:r>
            <a:r>
              <a:rPr lang="he-IL" sz="2000" b="1" dirty="0">
                <a:solidFill>
                  <a:prstClr val="black"/>
                </a:solidFill>
              </a:rPr>
              <a:t> נב(2) 427 כב' הנשיא אהרון ברק</a:t>
            </a:r>
            <a:r>
              <a:rPr lang="he-IL" dirty="0">
                <a:solidFill>
                  <a:prstClr val="black"/>
                </a:solidFill>
              </a:rPr>
              <a:t>:</a:t>
            </a:r>
          </a:p>
          <a:p>
            <a:pPr lvl="0" algn="just">
              <a:lnSpc>
                <a:spcPct val="150000"/>
              </a:lnSpc>
            </a:pPr>
            <a:r>
              <a:rPr lang="he-IL" dirty="0">
                <a:solidFill>
                  <a:prstClr val="black"/>
                </a:solidFill>
              </a:rPr>
              <a:t>"בסופו של דבר, </a:t>
            </a:r>
            <a:r>
              <a:rPr lang="he-IL" b="1" u="sng" dirty="0">
                <a:solidFill>
                  <a:srgbClr val="7030A0"/>
                </a:solidFill>
              </a:rPr>
              <a:t>הזכות לשבת במשפט היא גם החובה לעשות כן </a:t>
            </a:r>
            <a:r>
              <a:rPr lang="he-IL" dirty="0">
                <a:solidFill>
                  <a:prstClr val="black"/>
                </a:solidFill>
              </a:rPr>
              <a:t>(ראה ע"פ 2/95 מדינת ישראל נ' </a:t>
            </a:r>
            <a:r>
              <a:rPr lang="he-IL" dirty="0" err="1">
                <a:solidFill>
                  <a:prstClr val="black"/>
                </a:solidFill>
              </a:rPr>
              <a:t>זינאתי</a:t>
            </a:r>
            <a:r>
              <a:rPr lang="he-IL" dirty="0">
                <a:solidFill>
                  <a:prstClr val="black"/>
                </a:solidFill>
              </a:rPr>
              <a:t>, פ"ד מט (1) 39 ,43; ע"פ 2113/91 מדינת ישראל נ' יהודה ואח', פ"ד מה (3) 790). השתחררות בלתי ראויה של השופט מהדיון במשפט פוגע בהגינות המשפט, באמון הציבור וגורר אחריו עיוות דין באותה מידה כמו המשך דיון בעניין שמן הראוי הוא לשופט לפסול עצמו ממנו. בעיקר כך, מקום שאינטרסים ראויים להגנה של הצד האחד – זה הצד שלא ביקש את פסילת השופט – נפגעים ממעשה הפסילה (ראה בג"ץ 332/61 </a:t>
            </a:r>
            <a:r>
              <a:rPr lang="he-IL" dirty="0" err="1">
                <a:solidFill>
                  <a:prstClr val="black"/>
                </a:solidFill>
              </a:rPr>
              <a:t>איזנר</a:t>
            </a:r>
            <a:r>
              <a:rPr lang="he-IL" dirty="0">
                <a:solidFill>
                  <a:prstClr val="black"/>
                </a:solidFill>
              </a:rPr>
              <a:t> נ' פינקלשטיין, פ"ד </a:t>
            </a:r>
            <a:r>
              <a:rPr lang="he-IL" dirty="0" err="1">
                <a:solidFill>
                  <a:prstClr val="black"/>
                </a:solidFill>
              </a:rPr>
              <a:t>לז</a:t>
            </a:r>
            <a:r>
              <a:rPr lang="he-IL" dirty="0">
                <a:solidFill>
                  <a:prstClr val="black"/>
                </a:solidFill>
              </a:rPr>
              <a:t> 1841). אין לקיום תחושה  סובייקטיבית בלתי מוצקה של צד המבקש פסילה על ידי פגיעה בתחושה אובייקטיבית לצדק של צד המבקש למנוע הפסילה (ע"א 4160/96 שחר נ' </a:t>
            </a:r>
            <a:r>
              <a:rPr lang="he-IL" dirty="0" err="1">
                <a:solidFill>
                  <a:prstClr val="black"/>
                </a:solidFill>
              </a:rPr>
              <a:t>מושנוב</a:t>
            </a:r>
            <a:r>
              <a:rPr lang="he-IL" dirty="0">
                <a:solidFill>
                  <a:prstClr val="black"/>
                </a:solidFill>
              </a:rPr>
              <a:t> [3], ראה גם ע"א 6679/97 ר' </a:t>
            </a:r>
            <a:r>
              <a:rPr lang="he-IL" dirty="0" err="1">
                <a:solidFill>
                  <a:prstClr val="black"/>
                </a:solidFill>
              </a:rPr>
              <a:t>ברז'יק</a:t>
            </a:r>
            <a:r>
              <a:rPr lang="he-IL" dirty="0">
                <a:solidFill>
                  <a:prstClr val="black"/>
                </a:solidFill>
              </a:rPr>
              <a:t> נ' ש' </a:t>
            </a:r>
            <a:r>
              <a:rPr lang="he-IL" dirty="0" err="1">
                <a:solidFill>
                  <a:prstClr val="black"/>
                </a:solidFill>
              </a:rPr>
              <a:t>ברז'יק</a:t>
            </a:r>
            <a:r>
              <a:rPr lang="he-IL" dirty="0">
                <a:solidFill>
                  <a:prstClr val="black"/>
                </a:solidFill>
              </a:rPr>
              <a:t> ואח' [4])".</a:t>
            </a:r>
          </a:p>
          <a:p>
            <a:r>
              <a:rPr lang="he-IL" dirty="0" smtClean="0"/>
              <a:t>                                 </a:t>
            </a:r>
            <a:endParaRPr lang="he-I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011819" cy="646331"/>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he-IL" sz="3600" b="1" u="sng"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רשימת מקורות .. </a:t>
            </a:r>
            <a:endParaRPr lang="en-US" sz="3600" b="1" u="sng"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4" name="TextBox 3"/>
          <p:cNvSpPr txBox="1"/>
          <p:nvPr/>
        </p:nvSpPr>
        <p:spPr>
          <a:xfrm>
            <a:off x="401453" y="978987"/>
            <a:ext cx="8208912" cy="5509200"/>
          </a:xfrm>
          <a:prstGeom prst="rect">
            <a:avLst/>
          </a:prstGeom>
          <a:noFill/>
        </p:spPr>
        <p:txBody>
          <a:bodyPr wrap="square" rtlCol="1">
            <a:spAutoFit/>
          </a:bodyPr>
          <a:lstStyle/>
          <a:p>
            <a:pPr lvl="0"/>
            <a:endParaRPr lang="he-IL" sz="2200" dirty="0" smtClean="0">
              <a:solidFill>
                <a:prstClr val="black"/>
              </a:solidFill>
            </a:endParaRPr>
          </a:p>
          <a:p>
            <a:pPr lvl="0"/>
            <a:r>
              <a:rPr lang="he-IL" sz="2200" dirty="0" smtClean="0">
                <a:solidFill>
                  <a:prstClr val="black"/>
                </a:solidFill>
              </a:rPr>
              <a:t>דיני </a:t>
            </a:r>
            <a:r>
              <a:rPr lang="he-IL" sz="2200" dirty="0">
                <a:solidFill>
                  <a:prstClr val="black"/>
                </a:solidFill>
              </a:rPr>
              <a:t>פסלות שופט – יגאל </a:t>
            </a:r>
            <a:r>
              <a:rPr lang="he-IL" sz="2200" dirty="0" err="1" smtClean="0">
                <a:solidFill>
                  <a:prstClr val="black"/>
                </a:solidFill>
              </a:rPr>
              <a:t>מרזל</a:t>
            </a:r>
            <a:r>
              <a:rPr lang="he-IL" sz="2200" dirty="0" smtClean="0">
                <a:solidFill>
                  <a:prstClr val="black"/>
                </a:solidFill>
              </a:rPr>
              <a:t>, </a:t>
            </a:r>
            <a:r>
              <a:rPr lang="he-IL" sz="2200" dirty="0" err="1" smtClean="0">
                <a:solidFill>
                  <a:prstClr val="black"/>
                </a:solidFill>
              </a:rPr>
              <a:t>התשס"ו</a:t>
            </a:r>
            <a:r>
              <a:rPr lang="he-IL" sz="2200" dirty="0" smtClean="0">
                <a:solidFill>
                  <a:prstClr val="black"/>
                </a:solidFill>
              </a:rPr>
              <a:t> </a:t>
            </a:r>
            <a:r>
              <a:rPr lang="he-IL" sz="2200" dirty="0">
                <a:solidFill>
                  <a:prstClr val="black"/>
                </a:solidFill>
              </a:rPr>
              <a:t>2006</a:t>
            </a:r>
            <a:r>
              <a:rPr lang="he-IL" sz="2200" dirty="0" smtClean="0">
                <a:solidFill>
                  <a:prstClr val="black"/>
                </a:solidFill>
              </a:rPr>
              <a:t>.</a:t>
            </a:r>
          </a:p>
          <a:p>
            <a:pPr lvl="0"/>
            <a:endParaRPr lang="he-IL" sz="2200" dirty="0" smtClean="0">
              <a:solidFill>
                <a:prstClr val="black"/>
              </a:solidFill>
            </a:endParaRPr>
          </a:p>
          <a:p>
            <a:pPr lvl="0"/>
            <a:r>
              <a:rPr lang="he-IL" sz="2200" dirty="0" smtClean="0">
                <a:solidFill>
                  <a:prstClr val="black"/>
                </a:solidFill>
              </a:rPr>
              <a:t>על פסלות שופט –  "בעקבות ידיד תרתי משמע" הנשיא בדימוס </a:t>
            </a:r>
            <a:r>
              <a:rPr lang="he-IL" sz="2200" dirty="0">
                <a:solidFill>
                  <a:prstClr val="black"/>
                </a:solidFill>
              </a:rPr>
              <a:t>שמגר, </a:t>
            </a:r>
            <a:r>
              <a:rPr lang="he-IL" sz="2200" dirty="0" smtClean="0">
                <a:solidFill>
                  <a:prstClr val="black"/>
                </a:solidFill>
              </a:rPr>
              <a:t>גבורות </a:t>
            </a:r>
            <a:r>
              <a:rPr lang="he-IL" sz="2200" dirty="0">
                <a:solidFill>
                  <a:prstClr val="black"/>
                </a:solidFill>
              </a:rPr>
              <a:t>לשמעון אגרנט (1987</a:t>
            </a:r>
            <a:r>
              <a:rPr lang="he-IL" sz="2200" dirty="0" smtClean="0">
                <a:solidFill>
                  <a:prstClr val="black"/>
                </a:solidFill>
              </a:rPr>
              <a:t>), 118 </a:t>
            </a:r>
            <a:r>
              <a:rPr lang="he-IL" sz="2200" dirty="0">
                <a:solidFill>
                  <a:prstClr val="black"/>
                </a:solidFill>
              </a:rPr>
              <a:t>.  </a:t>
            </a:r>
            <a:endParaRPr lang="en-US" sz="2200" dirty="0">
              <a:solidFill>
                <a:prstClr val="black"/>
              </a:solidFill>
            </a:endParaRPr>
          </a:p>
          <a:p>
            <a:pPr lvl="0"/>
            <a:endParaRPr lang="he-IL" sz="2200" b="1" u="heavy" dirty="0">
              <a:solidFill>
                <a:prstClr val="black"/>
              </a:solidFill>
            </a:endParaRPr>
          </a:p>
          <a:p>
            <a:pPr lvl="0"/>
            <a:r>
              <a:rPr lang="he-IL" sz="2200" b="1" u="heavy" dirty="0" smtClean="0">
                <a:solidFill>
                  <a:prstClr val="black"/>
                </a:solidFill>
              </a:rPr>
              <a:t>פסיקה </a:t>
            </a:r>
            <a:endParaRPr lang="he-IL" sz="2200" b="1" u="heavy" dirty="0">
              <a:solidFill>
                <a:prstClr val="black"/>
              </a:solidFill>
            </a:endParaRPr>
          </a:p>
          <a:p>
            <a:pPr marL="457200" lvl="0" indent="-457200">
              <a:buFont typeface="+mj-lt"/>
              <a:buAutoNum type="arabicPeriod"/>
            </a:pPr>
            <a:r>
              <a:rPr lang="he-IL" sz="2200" dirty="0">
                <a:solidFill>
                  <a:prstClr val="black"/>
                </a:solidFill>
              </a:rPr>
              <a:t>ב"ש 48/75 ידיד נ' מ"י, פ"ד </a:t>
            </a:r>
            <a:r>
              <a:rPr lang="he-IL" sz="2200" dirty="0" err="1">
                <a:solidFill>
                  <a:prstClr val="black"/>
                </a:solidFill>
              </a:rPr>
              <a:t>כט</a:t>
            </a:r>
            <a:r>
              <a:rPr lang="he-IL" sz="2200" dirty="0">
                <a:solidFill>
                  <a:prstClr val="black"/>
                </a:solidFill>
              </a:rPr>
              <a:t> (2) </a:t>
            </a:r>
            <a:r>
              <a:rPr lang="he-IL" sz="2200" dirty="0" smtClean="0">
                <a:solidFill>
                  <a:prstClr val="black"/>
                </a:solidFill>
              </a:rPr>
              <a:t>375. </a:t>
            </a:r>
            <a:endParaRPr lang="he-IL" sz="2200" dirty="0">
              <a:solidFill>
                <a:prstClr val="black"/>
              </a:solidFill>
            </a:endParaRPr>
          </a:p>
          <a:p>
            <a:pPr marL="457200" lvl="0" indent="-457200">
              <a:buFont typeface="+mj-lt"/>
              <a:buAutoNum type="arabicPeriod"/>
            </a:pPr>
            <a:r>
              <a:rPr lang="he-IL" sz="2200" dirty="0">
                <a:solidFill>
                  <a:prstClr val="black"/>
                </a:solidFill>
              </a:rPr>
              <a:t>ע"פ 5/82 אבו-</a:t>
            </a:r>
            <a:r>
              <a:rPr lang="he-IL" sz="2200" dirty="0" err="1">
                <a:solidFill>
                  <a:prstClr val="black"/>
                </a:solidFill>
              </a:rPr>
              <a:t>חצירא</a:t>
            </a:r>
            <a:r>
              <a:rPr lang="he-IL" sz="2200" dirty="0">
                <a:solidFill>
                  <a:prstClr val="black"/>
                </a:solidFill>
              </a:rPr>
              <a:t> נ' מ"י, פ"ד לו (1) </a:t>
            </a:r>
            <a:r>
              <a:rPr lang="he-IL" sz="2200" dirty="0" smtClean="0">
                <a:solidFill>
                  <a:prstClr val="black"/>
                </a:solidFill>
              </a:rPr>
              <a:t>247. </a:t>
            </a:r>
            <a:endParaRPr lang="he-IL" sz="2200" dirty="0">
              <a:solidFill>
                <a:prstClr val="black"/>
              </a:solidFill>
            </a:endParaRPr>
          </a:p>
          <a:p>
            <a:pPr marL="457200" lvl="0" indent="-457200">
              <a:buFont typeface="+mj-lt"/>
              <a:buAutoNum type="arabicPeriod"/>
            </a:pPr>
            <a:r>
              <a:rPr lang="he-IL" sz="2200" dirty="0">
                <a:solidFill>
                  <a:prstClr val="black"/>
                </a:solidFill>
              </a:rPr>
              <a:t>ע"פ 180/84 </a:t>
            </a:r>
            <a:r>
              <a:rPr lang="he-IL" sz="2200" dirty="0" err="1">
                <a:solidFill>
                  <a:prstClr val="black"/>
                </a:solidFill>
              </a:rPr>
              <a:t>חאלדי</a:t>
            </a:r>
            <a:r>
              <a:rPr lang="he-IL" sz="2200" dirty="0">
                <a:solidFill>
                  <a:prstClr val="black"/>
                </a:solidFill>
              </a:rPr>
              <a:t> נ' מ"י, פ"ד לח (1) </a:t>
            </a:r>
            <a:r>
              <a:rPr lang="he-IL" sz="2200" dirty="0" smtClean="0">
                <a:solidFill>
                  <a:prstClr val="black"/>
                </a:solidFill>
              </a:rPr>
              <a:t>836. </a:t>
            </a:r>
            <a:endParaRPr lang="he-IL" sz="2200" dirty="0">
              <a:solidFill>
                <a:prstClr val="black"/>
              </a:solidFill>
            </a:endParaRPr>
          </a:p>
          <a:p>
            <a:pPr marL="457200" lvl="0" indent="-457200">
              <a:buFont typeface="+mj-lt"/>
              <a:buAutoNum type="arabicPeriod"/>
            </a:pPr>
            <a:r>
              <a:rPr lang="he-IL" sz="2200" dirty="0" smtClean="0">
                <a:solidFill>
                  <a:prstClr val="black"/>
                </a:solidFill>
              </a:rPr>
              <a:t>ע"פ </a:t>
            </a:r>
            <a:r>
              <a:rPr lang="he-IL" sz="2200" dirty="0">
                <a:solidFill>
                  <a:prstClr val="black"/>
                </a:solidFill>
              </a:rPr>
              <a:t>1996/91הורביץ נ' מ"י, פ"ד מה (3) </a:t>
            </a:r>
            <a:r>
              <a:rPr lang="he-IL" sz="2200" dirty="0" smtClean="0">
                <a:solidFill>
                  <a:prstClr val="black"/>
                </a:solidFill>
              </a:rPr>
              <a:t>837. </a:t>
            </a:r>
            <a:endParaRPr lang="he-IL" sz="2200" dirty="0">
              <a:solidFill>
                <a:prstClr val="black"/>
              </a:solidFill>
            </a:endParaRPr>
          </a:p>
          <a:p>
            <a:pPr marL="457200" lvl="0" indent="-457200">
              <a:buFont typeface="+mj-lt"/>
              <a:buAutoNum type="arabicPeriod"/>
            </a:pPr>
            <a:r>
              <a:rPr lang="he-IL" sz="2200" dirty="0">
                <a:solidFill>
                  <a:prstClr val="black"/>
                </a:solidFill>
              </a:rPr>
              <a:t>ע"פ 6752/97 </a:t>
            </a:r>
            <a:r>
              <a:rPr lang="he-IL" sz="2200" dirty="0" err="1">
                <a:solidFill>
                  <a:prstClr val="black"/>
                </a:solidFill>
              </a:rPr>
              <a:t>פרידן</a:t>
            </a:r>
            <a:r>
              <a:rPr lang="he-IL" sz="2200" dirty="0">
                <a:solidFill>
                  <a:prstClr val="black"/>
                </a:solidFill>
              </a:rPr>
              <a:t> נ' מ"י, פ"ד נא (5) </a:t>
            </a:r>
            <a:r>
              <a:rPr lang="he-IL" sz="2200" dirty="0" smtClean="0">
                <a:solidFill>
                  <a:prstClr val="black"/>
                </a:solidFill>
              </a:rPr>
              <a:t>329. </a:t>
            </a:r>
            <a:endParaRPr lang="he-IL" sz="2200" dirty="0">
              <a:solidFill>
                <a:prstClr val="black"/>
              </a:solidFill>
            </a:endParaRPr>
          </a:p>
          <a:p>
            <a:pPr marL="457200" lvl="0" indent="-457200">
              <a:buFont typeface="+mj-lt"/>
              <a:buAutoNum type="arabicPeriod"/>
            </a:pPr>
            <a:r>
              <a:rPr lang="he-IL" sz="2200" dirty="0" smtClean="0">
                <a:solidFill>
                  <a:prstClr val="black"/>
                </a:solidFill>
              </a:rPr>
              <a:t>ע"פ </a:t>
            </a:r>
            <a:r>
              <a:rPr lang="he-IL" sz="2200" dirty="0">
                <a:solidFill>
                  <a:prstClr val="black"/>
                </a:solidFill>
              </a:rPr>
              <a:t>חסן אבו סלב נגד מ"י, </a:t>
            </a:r>
            <a:r>
              <a:rPr lang="he-IL" sz="2200" dirty="0" err="1">
                <a:solidFill>
                  <a:prstClr val="black"/>
                </a:solidFill>
              </a:rPr>
              <a:t>פ"מ</a:t>
            </a:r>
            <a:r>
              <a:rPr lang="he-IL" sz="2200" dirty="0">
                <a:solidFill>
                  <a:prstClr val="black"/>
                </a:solidFill>
              </a:rPr>
              <a:t> מו (5) </a:t>
            </a:r>
            <a:r>
              <a:rPr lang="he-IL" sz="2200" dirty="0" smtClean="0">
                <a:solidFill>
                  <a:prstClr val="black"/>
                </a:solidFill>
              </a:rPr>
              <a:t>859. </a:t>
            </a:r>
            <a:endParaRPr lang="he-IL" sz="2200" dirty="0">
              <a:solidFill>
                <a:prstClr val="black"/>
              </a:solidFill>
            </a:endParaRPr>
          </a:p>
          <a:p>
            <a:pPr marL="457200" lvl="0" indent="-457200">
              <a:buFont typeface="+mj-lt"/>
              <a:buAutoNum type="arabicPeriod"/>
            </a:pPr>
            <a:r>
              <a:rPr lang="he-IL" sz="2200" dirty="0" smtClean="0">
                <a:solidFill>
                  <a:prstClr val="black"/>
                </a:solidFill>
              </a:rPr>
              <a:t>ע"פ </a:t>
            </a:r>
            <a:r>
              <a:rPr lang="he-IL" sz="2200" dirty="0">
                <a:solidFill>
                  <a:prstClr val="black"/>
                </a:solidFill>
              </a:rPr>
              <a:t>9571/01 פלוני נ' מ"י (27.1.02</a:t>
            </a:r>
            <a:r>
              <a:rPr lang="he-IL" sz="2200" dirty="0" smtClean="0">
                <a:solidFill>
                  <a:prstClr val="black"/>
                </a:solidFill>
              </a:rPr>
              <a:t>).</a:t>
            </a:r>
            <a:endParaRPr lang="he-IL" sz="2200" dirty="0">
              <a:solidFill>
                <a:prstClr val="black"/>
              </a:solidFill>
            </a:endParaRPr>
          </a:p>
          <a:p>
            <a:pPr marL="457200" lvl="0" indent="-457200">
              <a:buFont typeface="+mj-lt"/>
              <a:buAutoNum type="arabicPeriod"/>
            </a:pPr>
            <a:r>
              <a:rPr lang="he-IL" sz="2200" dirty="0">
                <a:solidFill>
                  <a:prstClr val="black"/>
                </a:solidFill>
              </a:rPr>
              <a:t>ע"פ 2/95 מ"י נ' </a:t>
            </a:r>
            <a:r>
              <a:rPr lang="he-IL" sz="2200" dirty="0" err="1">
                <a:solidFill>
                  <a:prstClr val="black"/>
                </a:solidFill>
              </a:rPr>
              <a:t>זינאתי</a:t>
            </a:r>
            <a:r>
              <a:rPr lang="he-IL" sz="2200" dirty="0">
                <a:solidFill>
                  <a:prstClr val="black"/>
                </a:solidFill>
              </a:rPr>
              <a:t> , פ"ד מט (1) 039. </a:t>
            </a:r>
          </a:p>
          <a:p>
            <a:pPr marL="457200" lvl="0" indent="-457200">
              <a:buFont typeface="+mj-lt"/>
              <a:buAutoNum type="arabicPeriod"/>
            </a:pPr>
            <a:r>
              <a:rPr lang="he-IL" sz="2200" dirty="0">
                <a:solidFill>
                  <a:prstClr val="black"/>
                </a:solidFill>
              </a:rPr>
              <a:t>ע"פ 7759/09 </a:t>
            </a:r>
            <a:r>
              <a:rPr lang="he-IL" sz="2200" dirty="0" err="1">
                <a:solidFill>
                  <a:prstClr val="black"/>
                </a:solidFill>
              </a:rPr>
              <a:t>סמיר</a:t>
            </a:r>
            <a:r>
              <a:rPr lang="he-IL" sz="2200" dirty="0">
                <a:solidFill>
                  <a:prstClr val="black"/>
                </a:solidFill>
              </a:rPr>
              <a:t> </a:t>
            </a:r>
            <a:r>
              <a:rPr lang="he-IL" sz="2200" dirty="0" err="1">
                <a:solidFill>
                  <a:prstClr val="black"/>
                </a:solidFill>
              </a:rPr>
              <a:t>קבהה</a:t>
            </a:r>
            <a:r>
              <a:rPr lang="he-IL" sz="2200" dirty="0">
                <a:solidFill>
                  <a:prstClr val="black"/>
                </a:solidFill>
              </a:rPr>
              <a:t> נ' מ"י (1.11.09</a:t>
            </a:r>
            <a:r>
              <a:rPr lang="he-IL" sz="2200" dirty="0" smtClean="0">
                <a:solidFill>
                  <a:prstClr val="black"/>
                </a:solidFill>
              </a:rPr>
              <a:t>).</a:t>
            </a:r>
            <a:endParaRPr lang="he-IL" sz="2200" dirty="0">
              <a:solidFill>
                <a:prstClr val="black"/>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917</TotalTime>
  <Words>1126</Words>
  <Application>Microsoft Office PowerPoint</Application>
  <PresentationFormat>‫הצגה על המסך (4:3)</PresentationFormat>
  <Paragraphs>77</Paragraphs>
  <Slides>10</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10</vt:i4>
      </vt:variant>
    </vt:vector>
  </HeadingPairs>
  <TitlesOfParts>
    <vt:vector size="16" baseType="lpstr">
      <vt:lpstr>Arial</vt:lpstr>
      <vt:lpstr>Calibri</vt:lpstr>
      <vt:lpstr>Constantia</vt:lpstr>
      <vt:lpstr>David</vt:lpstr>
      <vt:lpstr>Wingdings 2</vt:lpstr>
      <vt:lpstr>Flow</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eyale71</dc:creator>
  <cp:lastModifiedBy>אודליה ארז</cp:lastModifiedBy>
  <cp:revision>83</cp:revision>
  <dcterms:created xsi:type="dcterms:W3CDTF">2016-02-12T15:49:01Z</dcterms:created>
  <dcterms:modified xsi:type="dcterms:W3CDTF">2016-03-08T13:04:04Z</dcterms:modified>
</cp:coreProperties>
</file>