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69" r:id="rId2"/>
    <p:sldId id="270" r:id="rId3"/>
    <p:sldId id="271" r:id="rId4"/>
    <p:sldId id="256" r:id="rId5"/>
    <p:sldId id="272" r:id="rId6"/>
    <p:sldId id="273" r:id="rId7"/>
    <p:sldId id="257" r:id="rId8"/>
    <p:sldId id="274" r:id="rId9"/>
    <p:sldId id="275" r:id="rId10"/>
    <p:sldId id="276" r:id="rId11"/>
    <p:sldId id="266" r:id="rId12"/>
    <p:sldId id="267" r:id="rId13"/>
    <p:sldId id="277" r:id="rId14"/>
    <p:sldId id="268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84" autoAdjust="0"/>
    <p:restoredTop sz="73477" autoAdjust="0"/>
  </p:normalViewPr>
  <p:slideViewPr>
    <p:cSldViewPr snapToGrid="0">
      <p:cViewPr varScale="1">
        <p:scale>
          <a:sx n="76" d="100"/>
          <a:sy n="76" d="100"/>
        </p:scale>
        <p:origin x="19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F52203-AF19-469C-BF79-86B535BB38EF}" type="datetimeFigureOut">
              <a:rPr lang="he-IL" smtClean="0"/>
              <a:t>י"א/שבט/תשע"ז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E99FBB1-B88F-419A-9597-371170E87B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327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בחירת לשכה</a:t>
            </a:r>
          </a:p>
          <a:p>
            <a:r>
              <a:rPr lang="he-IL" dirty="0" smtClean="0"/>
              <a:t>סוג תיק – המערכת תעלה</a:t>
            </a:r>
            <a:r>
              <a:rPr lang="he-IL" baseline="0" dirty="0" smtClean="0"/>
              <a:t> מסך בהתאם לסוג התיק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FBB1-B88F-419A-9597-371170E87B4D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4617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מתקבל מספר תיק</a:t>
            </a:r>
          </a:p>
          <a:p>
            <a:r>
              <a:rPr lang="he-IL" dirty="0" smtClean="0"/>
              <a:t>ללחוץ </a:t>
            </a:r>
            <a:r>
              <a:rPr lang="en-US" b="1" dirty="0" smtClean="0"/>
              <a:t>O.K</a:t>
            </a:r>
          </a:p>
          <a:p>
            <a:r>
              <a:rPr lang="he-IL" b="0" dirty="0" smtClean="0"/>
              <a:t>זמני</a:t>
            </a:r>
            <a:r>
              <a:rPr lang="he-IL" b="0" baseline="0" dirty="0" smtClean="0"/>
              <a:t> עד לאישור המזכירות</a:t>
            </a:r>
          </a:p>
          <a:p>
            <a:r>
              <a:rPr lang="he-IL" b="0" baseline="0" dirty="0" smtClean="0"/>
              <a:t> הערה: בכל שלב ניתן לדפדף הקודם והבא</a:t>
            </a:r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FBB1-B88F-419A-9597-371170E87B4D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763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חלק</a:t>
            </a:r>
            <a:r>
              <a:rPr lang="he-IL" baseline="0" dirty="0" smtClean="0"/>
              <a:t> </a:t>
            </a:r>
            <a:r>
              <a:rPr lang="he-IL" dirty="0" smtClean="0"/>
              <a:t>ימין: הקלדת נתונים בהתאם לסוג התיק</a:t>
            </a:r>
          </a:p>
          <a:p>
            <a:r>
              <a:rPr lang="he-IL" dirty="0" smtClean="0"/>
              <a:t>שטרות – בחירת בית משפט להתנגדות</a:t>
            </a:r>
          </a:p>
          <a:p>
            <a:r>
              <a:rPr lang="he-IL" dirty="0" smtClean="0"/>
              <a:t>תובענות – מועד</a:t>
            </a:r>
            <a:r>
              <a:rPr lang="he-IL" baseline="0" dirty="0" smtClean="0"/>
              <a:t> משלוח ההתראה וכדומה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FBB1-B88F-419A-9597-371170E87B4D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971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חלק השמאלי: פרוט מסמכי חובה</a:t>
            </a:r>
          </a:p>
          <a:p>
            <a:r>
              <a:rPr lang="he-IL" dirty="0" smtClean="0"/>
              <a:t>לסמן בקשת ביצוע ולצרף (ניתן לצרף את כל המסכים תחת בקשת ביצוע)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FBB1-B88F-419A-9597-371170E87B4D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5797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לאחר לחיצה על צרף מסמך – נפתח טעינת קובץ</a:t>
            </a:r>
          </a:p>
          <a:p>
            <a:r>
              <a:rPr lang="he-IL" dirty="0" smtClean="0"/>
              <a:t>בחר את מסמך</a:t>
            </a:r>
            <a:r>
              <a:rPr lang="he-IL" baseline="0" dirty="0" smtClean="0"/>
              <a:t> </a:t>
            </a:r>
            <a:r>
              <a:rPr lang="he-IL" b="1" u="sng" baseline="0" dirty="0" smtClean="0"/>
              <a:t>חתום</a:t>
            </a:r>
          </a:p>
          <a:p>
            <a:r>
              <a:rPr lang="he-IL" b="0" u="none" baseline="0" dirty="0" smtClean="0"/>
              <a:t>לחץ </a:t>
            </a:r>
            <a:r>
              <a:rPr lang="he-IL" b="1" u="none" baseline="0" dirty="0" smtClean="0"/>
              <a:t>טען</a:t>
            </a:r>
          </a:p>
          <a:p>
            <a:r>
              <a:rPr lang="he-IL" b="0" u="none" baseline="0" dirty="0" smtClean="0"/>
              <a:t>יפתח חלון על הצלחת הטעינה – לחץ על </a:t>
            </a:r>
            <a:r>
              <a:rPr lang="he-IL" b="1" u="none" baseline="0" dirty="0" smtClean="0"/>
              <a:t>סגור חלון</a:t>
            </a:r>
          </a:p>
          <a:p>
            <a:r>
              <a:rPr lang="he-IL" b="0" u="none" baseline="0" dirty="0" smtClean="0"/>
              <a:t>לחץ </a:t>
            </a:r>
            <a:r>
              <a:rPr lang="he-IL" b="1" u="none" baseline="0" dirty="0" smtClean="0"/>
              <a:t>הבא</a:t>
            </a:r>
          </a:p>
          <a:p>
            <a:endParaRPr lang="he-IL" b="1" u="sng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FBB1-B88F-419A-9597-371170E87B4D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870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מסך שני: </a:t>
            </a:r>
            <a:r>
              <a:rPr lang="he-IL" b="1" dirty="0" smtClean="0"/>
              <a:t>גורמים</a:t>
            </a:r>
          </a:p>
          <a:p>
            <a:r>
              <a:rPr lang="he-IL" b="0" dirty="0" smtClean="0"/>
              <a:t>ברירת מחדל </a:t>
            </a:r>
            <a:r>
              <a:rPr lang="he-IL" b="1" dirty="0" smtClean="0"/>
              <a:t>– זוכה</a:t>
            </a:r>
          </a:p>
          <a:p>
            <a:r>
              <a:rPr lang="he-IL" b="0" dirty="0" smtClean="0"/>
              <a:t>קיים במאגר – הנתונים יעלו מתוך המערכת (שם כתובת).</a:t>
            </a:r>
            <a:r>
              <a:rPr lang="he-IL" b="0" baseline="0" dirty="0" smtClean="0"/>
              <a:t>  </a:t>
            </a:r>
            <a:r>
              <a:rPr lang="he-IL" b="0" dirty="0" smtClean="0"/>
              <a:t>לוודא פרטים נכונים</a:t>
            </a:r>
          </a:p>
          <a:p>
            <a:r>
              <a:rPr lang="he-IL" b="0" dirty="0" smtClean="0"/>
              <a:t>ללחוץ</a:t>
            </a:r>
            <a:r>
              <a:rPr lang="he-IL" b="1" dirty="0" smtClean="0"/>
              <a:t> הוספת גורם</a:t>
            </a:r>
          </a:p>
          <a:p>
            <a:r>
              <a:rPr lang="he-IL" b="0" dirty="0" smtClean="0"/>
              <a:t>בפרטי חייב</a:t>
            </a:r>
            <a:r>
              <a:rPr lang="he-IL" b="0" baseline="0" dirty="0" smtClean="0"/>
              <a:t> יש אימות במרשם האוכלוסין</a:t>
            </a:r>
          </a:p>
          <a:p>
            <a:r>
              <a:rPr lang="he-IL" b="0" baseline="0" dirty="0" smtClean="0"/>
              <a:t>חשבון לזיכוי – אוטומטי לפי המאגר (ניתן לשנות ע"י הסרת חשבון והקלדה)</a:t>
            </a:r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FBB1-B88F-419A-9597-371170E87B4D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6080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פרטי</a:t>
            </a:r>
            <a:r>
              <a:rPr lang="he-IL" baseline="0" dirty="0" smtClean="0"/>
              <a:t> הגורמים יופיעו בטבלה האמצעית</a:t>
            </a:r>
          </a:p>
          <a:p>
            <a:r>
              <a:rPr lang="he-IL" baseline="0" dirty="0" smtClean="0"/>
              <a:t>ניתן להסיר גורם</a:t>
            </a:r>
          </a:p>
          <a:p>
            <a:r>
              <a:rPr lang="he-IL" b="1" baseline="0" dirty="0" smtClean="0"/>
              <a:t>הבא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FBB1-B88F-419A-9597-371170E87B4D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680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מסך שלישי – נתוני חוב</a:t>
            </a:r>
          </a:p>
          <a:p>
            <a:pPr marL="228600" indent="-228600">
              <a:buAutoNum type="arabicPeriod"/>
            </a:pPr>
            <a:r>
              <a:rPr lang="he-IL" b="1" dirty="0" smtClean="0"/>
              <a:t>בחירת קרן חוב </a:t>
            </a:r>
          </a:p>
          <a:p>
            <a:pPr marL="228600" indent="-228600">
              <a:buAutoNum type="arabicPeriod"/>
            </a:pPr>
            <a:r>
              <a:rPr lang="he-IL" b="1" dirty="0" smtClean="0"/>
              <a:t>הקלדת</a:t>
            </a:r>
            <a:r>
              <a:rPr lang="he-IL" b="1" baseline="0" dirty="0" smtClean="0"/>
              <a:t> נתונים בהתאם לסוג הקרן </a:t>
            </a:r>
            <a:r>
              <a:rPr lang="he-IL" b="0" baseline="0" dirty="0" smtClean="0"/>
              <a:t>(הקלדת מועד פירעון שגוי אין התראה רק בסוף הודעת שגיאה)</a:t>
            </a:r>
          </a:p>
          <a:p>
            <a:pPr marL="228600" indent="-228600">
              <a:buAutoNum type="arabicPeriod"/>
            </a:pPr>
            <a:r>
              <a:rPr lang="he-IL" b="0" baseline="0" dirty="0" smtClean="0"/>
              <a:t>ללחוץ</a:t>
            </a:r>
            <a:r>
              <a:rPr lang="he-IL" b="1" baseline="0" dirty="0" smtClean="0"/>
              <a:t> כל החייבים</a:t>
            </a:r>
            <a:endParaRPr lang="he-IL" b="1" dirty="0" smtClean="0"/>
          </a:p>
          <a:p>
            <a: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e-IL" b="1" dirty="0" smtClean="0"/>
              <a:t>כלל חישוב </a:t>
            </a:r>
            <a:r>
              <a:rPr lang="he-IL" dirty="0" smtClean="0"/>
              <a:t>(</a:t>
            </a:r>
            <a:r>
              <a:rPr lang="he-IL" b="0" dirty="0" smtClean="0"/>
              <a:t>במידה והכלל הוא לא 12, יש לסמן</a:t>
            </a:r>
            <a:r>
              <a:rPr lang="he-IL" b="0" baseline="0" dirty="0" smtClean="0"/>
              <a:t> ריבית הסכמית, </a:t>
            </a:r>
            <a:r>
              <a:rPr lang="he-IL" dirty="0" smtClean="0"/>
              <a:t>כלל 7 יש שדות נוספים) – </a:t>
            </a:r>
            <a:r>
              <a:rPr lang="he-IL" b="1" dirty="0" smtClean="0"/>
              <a:t>הוסף </a:t>
            </a:r>
          </a:p>
          <a:p>
            <a: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e-IL" dirty="0" smtClean="0"/>
              <a:t>הצגת כלל</a:t>
            </a:r>
            <a:r>
              <a:rPr lang="he-IL" baseline="0" dirty="0" smtClean="0"/>
              <a:t> החישוב שהוקלד</a:t>
            </a:r>
          </a:p>
          <a:p>
            <a:pPr marL="228600" indent="-228600">
              <a:buAutoNum type="arabicPeriod"/>
            </a:pPr>
            <a:r>
              <a:rPr lang="he-IL" baseline="0" dirty="0" smtClean="0"/>
              <a:t>ללחוץ </a:t>
            </a:r>
            <a:r>
              <a:rPr lang="he-IL" b="1" baseline="0" dirty="0" smtClean="0"/>
              <a:t>הוספת קרן חוב </a:t>
            </a:r>
          </a:p>
          <a:p>
            <a:pPr marL="228600" indent="-228600">
              <a:buAutoNum type="arabicPeriod"/>
            </a:pPr>
            <a:endParaRPr lang="he-IL" b="1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FBB1-B88F-419A-9597-371170E87B4D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6550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לאחר הוספת קרן חוב – הם יופיעו בטבלה</a:t>
            </a:r>
          </a:p>
          <a:p>
            <a:r>
              <a:rPr lang="he-IL" b="1" dirty="0" smtClean="0"/>
              <a:t>התקבל על חשבון</a:t>
            </a:r>
          </a:p>
          <a:p>
            <a:r>
              <a:rPr lang="he-IL" b="1" dirty="0" smtClean="0"/>
              <a:t>הבא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FBB1-B88F-419A-9597-371170E87B4D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0001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מסך רביעי – פרטי חשבון לחיוב</a:t>
            </a:r>
          </a:p>
          <a:p>
            <a:r>
              <a:rPr lang="he-IL" dirty="0" smtClean="0"/>
              <a:t>אם הפרטים קיימים במאגר – המערכת תמלא אוטומטי</a:t>
            </a:r>
          </a:p>
          <a:p>
            <a:r>
              <a:rPr lang="he-IL" dirty="0" smtClean="0"/>
              <a:t>אם</a:t>
            </a:r>
            <a:r>
              <a:rPr lang="he-IL" baseline="0" dirty="0" smtClean="0"/>
              <a:t> יש מספר חשבון יש לבחור חשבון לחיוב</a:t>
            </a:r>
          </a:p>
          <a:p>
            <a:r>
              <a:rPr lang="he-IL" b="1" baseline="0" dirty="0" smtClean="0"/>
              <a:t>אישור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FBB1-B88F-419A-9597-371170E87B4D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56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F3E-22D9-48C8-B988-14D39A163EFC}" type="datetimeFigureOut">
              <a:rPr lang="he-IL" smtClean="0"/>
              <a:t>י"א/שבט/תשע"ז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BD0B-6C90-4048-A6E5-871F9D1D48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960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F3E-22D9-48C8-B988-14D39A163EFC}" type="datetimeFigureOut">
              <a:rPr lang="he-IL" smtClean="0"/>
              <a:t>י"א/שבט/תשע"ז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BD0B-6C90-4048-A6E5-871F9D1D48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314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F3E-22D9-48C8-B988-14D39A163EFC}" type="datetimeFigureOut">
              <a:rPr lang="he-IL" smtClean="0"/>
              <a:t>י"א/שבט/תשע"ז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BD0B-6C90-4048-A6E5-871F9D1D48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231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F3E-22D9-48C8-B988-14D39A163EFC}" type="datetimeFigureOut">
              <a:rPr lang="he-IL" smtClean="0"/>
              <a:t>י"א/שבט/תשע"ז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BD0B-6C90-4048-A6E5-871F9D1D48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602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F3E-22D9-48C8-B988-14D39A163EFC}" type="datetimeFigureOut">
              <a:rPr lang="he-IL" smtClean="0"/>
              <a:t>י"א/שבט/תשע"ז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BD0B-6C90-4048-A6E5-871F9D1D48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779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F3E-22D9-48C8-B988-14D39A163EFC}" type="datetimeFigureOut">
              <a:rPr lang="he-IL" smtClean="0"/>
              <a:t>י"א/שבט/תשע"ז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BD0B-6C90-4048-A6E5-871F9D1D48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768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F3E-22D9-48C8-B988-14D39A163EFC}" type="datetimeFigureOut">
              <a:rPr lang="he-IL" smtClean="0"/>
              <a:t>י"א/שבט/תשע"ז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BD0B-6C90-4048-A6E5-871F9D1D48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95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F3E-22D9-48C8-B988-14D39A163EFC}" type="datetimeFigureOut">
              <a:rPr lang="he-IL" smtClean="0"/>
              <a:t>י"א/שבט/תשע"ז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BD0B-6C90-4048-A6E5-871F9D1D48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084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F3E-22D9-48C8-B988-14D39A163EFC}" type="datetimeFigureOut">
              <a:rPr lang="he-IL" smtClean="0"/>
              <a:t>י"א/שבט/תשע"ז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BD0B-6C90-4048-A6E5-871F9D1D48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465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F3E-22D9-48C8-B988-14D39A163EFC}" type="datetimeFigureOut">
              <a:rPr lang="he-IL" smtClean="0"/>
              <a:t>י"א/שבט/תשע"ז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BD0B-6C90-4048-A6E5-871F9D1D48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171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DF3E-22D9-48C8-B988-14D39A163EFC}" type="datetimeFigureOut">
              <a:rPr lang="he-IL" smtClean="0"/>
              <a:t>י"א/שבט/תשע"ז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BD0B-6C90-4048-A6E5-871F9D1D48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971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9DF3E-22D9-48C8-B988-14D39A163EFC}" type="datetimeFigureOut">
              <a:rPr lang="he-IL" smtClean="0"/>
              <a:t>י"א/שבט/תשע"ז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5BD0B-6C90-4048-A6E5-871F9D1D48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106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l="1964" t="9698" r="22440" b="29431"/>
          <a:stretch/>
        </p:blipFill>
        <p:spPr>
          <a:xfrm>
            <a:off x="3818001" y="4063136"/>
            <a:ext cx="4366812" cy="2637209"/>
          </a:xfrm>
          <a:prstGeom prst="rect">
            <a:avLst/>
          </a:prstGeom>
          <a:solidFill>
            <a:srgbClr val="FFFFFF">
              <a:shade val="85000"/>
              <a:alpha val="85000"/>
            </a:srgbClr>
          </a:solidFill>
          <a:ln w="190500" cap="rnd">
            <a:solidFill>
              <a:srgbClr val="FFFFFF">
                <a:alpha val="0"/>
              </a:srgb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  <a:reflection endPos="0" dist="50800" dir="5400000" sy="-100000" algn="bl" rotWithShape="0"/>
            <a:softEdge rad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55532" y="110359"/>
            <a:ext cx="9144000" cy="3783724"/>
          </a:xfrm>
        </p:spPr>
        <p:txBody>
          <a:bodyPr>
            <a:noAutofit/>
          </a:bodyPr>
          <a:lstStyle/>
          <a:p>
            <a:r>
              <a:rPr lang="he-IL" sz="7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פתיחת תיק</a:t>
            </a:r>
            <a:r>
              <a:rPr lang="en-US" sz="7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/>
            </a:r>
            <a:br>
              <a:rPr lang="en-US" sz="7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</a:br>
            <a:r>
              <a:rPr lang="he-IL" sz="7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באזור האישי </a:t>
            </a:r>
            <a:r>
              <a:rPr lang="en-US" sz="7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/>
            </a:r>
            <a:br>
              <a:rPr lang="en-US" sz="7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</a:br>
            <a:r>
              <a:rPr lang="he-IL" sz="7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מערכת כלים שלובים</a:t>
            </a:r>
            <a:endParaRPr lang="en-US" sz="72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9338" r="2022" b="6226"/>
          <a:stretch>
            <a:fillRect/>
          </a:stretch>
        </p:blipFill>
        <p:spPr bwMode="auto">
          <a:xfrm>
            <a:off x="535124" y="213692"/>
            <a:ext cx="11053434" cy="66443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39796" y="993229"/>
            <a:ext cx="6684797" cy="112401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317422" y="725214"/>
            <a:ext cx="2207172" cy="26801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685237" y="1552331"/>
            <a:ext cx="361950" cy="35242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he-I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2</a:t>
            </a: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8955472" y="506796"/>
            <a:ext cx="361950" cy="35242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1</a:t>
            </a: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08884" y="2163080"/>
            <a:ext cx="3413564" cy="137949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225159" y="2151236"/>
            <a:ext cx="3673365" cy="24838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405242" y="4288221"/>
            <a:ext cx="1017206" cy="22071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b="1" dirty="0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8182194" y="2332378"/>
            <a:ext cx="361950" cy="35242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3</a:t>
            </a: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98634" y="2137049"/>
            <a:ext cx="3271345" cy="215117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253617" y="4420946"/>
            <a:ext cx="466725" cy="1333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948341" y="4666592"/>
            <a:ext cx="5474107" cy="133372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5861077" y="2900230"/>
            <a:ext cx="361950" cy="35242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4</a:t>
            </a: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1165992" y="2786425"/>
            <a:ext cx="361950" cy="35242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5</a:t>
            </a: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10004044" y="4692540"/>
            <a:ext cx="361950" cy="35242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he-I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6</a:t>
            </a: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877706" y="314047"/>
            <a:ext cx="4077766" cy="5878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48945" algn="l"/>
              </a:tabLst>
            </a:pPr>
            <a:r>
              <a:rPr lang="he-IL" sz="1400" dirty="0">
                <a:latin typeface="Calibri" panose="020F0502020204030204" pitchFamily="34" charset="0"/>
                <a:ea typeface="Calibri" panose="020F0502020204030204" pitchFamily="34" charset="0"/>
              </a:rPr>
              <a:t>יש לבחור את סוג הקרן. </a:t>
            </a:r>
            <a:br>
              <a:rPr lang="he-IL" sz="1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e-IL" sz="1400" dirty="0">
                <a:latin typeface="Calibri" panose="020F0502020204030204" pitchFamily="34" charset="0"/>
                <a:ea typeface="Calibri" panose="020F0502020204030204" pitchFamily="34" charset="0"/>
              </a:rPr>
              <a:t>בתיק שטרות – </a:t>
            </a:r>
            <a:r>
              <a:rPr lang="he-IL" sz="1400" u="sng" dirty="0">
                <a:latin typeface="Calibri" panose="020F0502020204030204" pitchFamily="34" charset="0"/>
                <a:ea typeface="Calibri" panose="020F0502020204030204" pitchFamily="34" charset="0"/>
              </a:rPr>
              <a:t>קרן שיק</a:t>
            </a:r>
            <a:r>
              <a:rPr lang="he-IL" sz="1400" dirty="0">
                <a:latin typeface="Calibri" panose="020F0502020204030204" pitchFamily="34" charset="0"/>
                <a:ea typeface="Calibri" panose="020F0502020204030204" pitchFamily="34" charset="0"/>
              </a:rPr>
              <a:t>. בתיק תובענות – </a:t>
            </a:r>
            <a:r>
              <a:rPr lang="he-IL" sz="1400" u="sng" dirty="0">
                <a:latin typeface="Calibri" panose="020F0502020204030204" pitchFamily="34" charset="0"/>
                <a:ea typeface="Calibri" panose="020F0502020204030204" pitchFamily="34" charset="0"/>
              </a:rPr>
              <a:t>קרן חוב</a:t>
            </a:r>
            <a:r>
              <a:rPr lang="he-IL" sz="14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535124" y="1000784"/>
            <a:ext cx="4146907" cy="10833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48945" algn="l"/>
              </a:tabLst>
            </a:pPr>
            <a:r>
              <a:rPr lang="he-IL" sz="1400" dirty="0">
                <a:latin typeface="Calibri" panose="020F0502020204030204" pitchFamily="34" charset="0"/>
                <a:ea typeface="Calibri" panose="020F0502020204030204" pitchFamily="34" charset="0"/>
              </a:rPr>
              <a:t>לאחר בחירת סוג הקרן יפתח חלק זה. יש להקליד נתונים בהתאם לסוג הקרן וסוג התיק.</a:t>
            </a:r>
            <a:br>
              <a:rPr lang="he-IL" sz="1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e-IL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דוגמה </a:t>
            </a:r>
            <a:r>
              <a:rPr lang="he-IL" sz="1400" dirty="0">
                <a:latin typeface="Calibri" panose="020F0502020204030204" pitchFamily="34" charset="0"/>
                <a:ea typeface="Calibri" panose="020F0502020204030204" pitchFamily="34" charset="0"/>
              </a:rPr>
              <a:t>לתיק שטרות: פרטי הצ'ק, תאריך פירעון, מס' חשבון</a:t>
            </a:r>
            <a:r>
              <a:rPr lang="he-IL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he-IL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1" name="מחבר חץ ישר 20"/>
          <p:cNvCxnSpPr/>
          <p:nvPr/>
        </p:nvCxnSpPr>
        <p:spPr>
          <a:xfrm>
            <a:off x="4682031" y="1355834"/>
            <a:ext cx="883197" cy="115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מלבן 21"/>
          <p:cNvSpPr/>
          <p:nvPr/>
        </p:nvSpPr>
        <p:spPr>
          <a:xfrm>
            <a:off x="8008884" y="2716334"/>
            <a:ext cx="3247694" cy="5878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900430" algn="l"/>
              </a:tabLst>
            </a:pPr>
            <a:r>
              <a:rPr lang="he-IL" sz="1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he-IL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יש </a:t>
            </a:r>
            <a:r>
              <a:rPr lang="he-IL" sz="1400" dirty="0">
                <a:latin typeface="Calibri" panose="020F0502020204030204" pitchFamily="34" charset="0"/>
                <a:ea typeface="Calibri" panose="020F0502020204030204" pitchFamily="34" charset="0"/>
              </a:rPr>
              <a:t>ללחוץ על הכפתור "כול החייבים". המערכת תציג בחלון את כול החייבים בתיק.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4405391" y="3157299"/>
            <a:ext cx="3307059" cy="10833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900430" algn="l"/>
              </a:tabLst>
            </a:pPr>
            <a:r>
              <a:rPr lang="he-IL" sz="1400" dirty="0">
                <a:latin typeface="Calibri" panose="020F0502020204030204" pitchFamily="34" charset="0"/>
                <a:ea typeface="Calibri" panose="020F0502020204030204" pitchFamily="34" charset="0"/>
              </a:rPr>
              <a:t>יש להקליד את כלל החישוב. בהתאם לכלל החישוב יפתחו במידת הצורך שדות נוספות למילוי.</a:t>
            </a:r>
            <a:br>
              <a:rPr lang="he-IL" sz="1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e-IL" sz="1400" dirty="0">
                <a:latin typeface="Calibri" panose="020F0502020204030204" pitchFamily="34" charset="0"/>
                <a:ea typeface="Calibri" panose="020F0502020204030204" pitchFamily="34" charset="0"/>
              </a:rPr>
              <a:t>לדוגמה בכלל </a:t>
            </a:r>
            <a:r>
              <a:rPr lang="he-IL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7 בתובענה</a:t>
            </a:r>
            <a:endParaRPr lang="he-IL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65" name="תמונה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5" t="21985" b="58171"/>
          <a:stretch>
            <a:fillRect/>
          </a:stretch>
        </p:blipFill>
        <p:spPr bwMode="auto">
          <a:xfrm>
            <a:off x="1359836" y="4979122"/>
            <a:ext cx="3763793" cy="16683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מחבר חץ ישר 24"/>
          <p:cNvCxnSpPr/>
          <p:nvPr/>
        </p:nvCxnSpPr>
        <p:spPr>
          <a:xfrm flipH="1">
            <a:off x="3605550" y="4147622"/>
            <a:ext cx="927140" cy="83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מלבן 25"/>
          <p:cNvSpPr/>
          <p:nvPr/>
        </p:nvSpPr>
        <p:spPr>
          <a:xfrm>
            <a:off x="4368563" y="4288221"/>
            <a:ext cx="2271306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e-IL" sz="1100" dirty="0" smtClean="0">
                <a:latin typeface="Calibri" panose="020F0502020204030204" pitchFamily="34" charset="0"/>
                <a:ea typeface="Calibri" panose="020F0502020204030204" pitchFamily="34" charset="0"/>
              </a:rPr>
              <a:t>בסיום </a:t>
            </a:r>
            <a:r>
              <a:rPr lang="he-IL" sz="1100" dirty="0">
                <a:latin typeface="Calibri" panose="020F0502020204030204" pitchFamily="34" charset="0"/>
                <a:ea typeface="Calibri" panose="020F0502020204030204" pitchFamily="34" charset="0"/>
              </a:rPr>
              <a:t>יש ללחוץ על הכפתור "הוסף". </a:t>
            </a:r>
            <a:br>
              <a:rPr lang="he-IL" sz="11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he-IL" sz="1100" dirty="0"/>
          </a:p>
        </p:txBody>
      </p:sp>
      <p:sp>
        <p:nvSpPr>
          <p:cNvPr id="27" name="מלבן 26"/>
          <p:cNvSpPr/>
          <p:nvPr/>
        </p:nvSpPr>
        <p:spPr>
          <a:xfrm>
            <a:off x="1359836" y="3058993"/>
            <a:ext cx="2280687" cy="8356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48945" algn="l"/>
              </a:tabLst>
            </a:pPr>
            <a:r>
              <a:rPr lang="he-IL" sz="1400" dirty="0">
                <a:latin typeface="Calibri" panose="020F0502020204030204" pitchFamily="34" charset="0"/>
                <a:ea typeface="Calibri" panose="020F0502020204030204" pitchFamily="34" charset="0"/>
              </a:rPr>
              <a:t>לאחר הוספת כלל החישוב המערכת תציג את הכלל במסך זה ותנקה את המסך הקודם.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מלבן 27"/>
          <p:cNvSpPr/>
          <p:nvPr/>
        </p:nvSpPr>
        <p:spPr>
          <a:xfrm>
            <a:off x="7281793" y="4801491"/>
            <a:ext cx="2762296" cy="3400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48945" algn="l"/>
              </a:tabLst>
            </a:pPr>
            <a:r>
              <a:rPr lang="he-IL" sz="1400" dirty="0">
                <a:latin typeface="Calibri" panose="020F0502020204030204" pitchFamily="34" charset="0"/>
                <a:ea typeface="Calibri" panose="020F0502020204030204" pitchFamily="34" charset="0"/>
              </a:rPr>
              <a:t>בסיום יש ללחוץ על "הוספת קרן חוב".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מחבר חץ ישר 28"/>
          <p:cNvCxnSpPr/>
          <p:nvPr/>
        </p:nvCxnSpPr>
        <p:spPr>
          <a:xfrm flipV="1">
            <a:off x="6676697" y="4575881"/>
            <a:ext cx="576920" cy="59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10421008" y="3330135"/>
            <a:ext cx="492837" cy="958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9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880"/>
            <a:ext cx="12407900" cy="692912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16621" y="4617819"/>
            <a:ext cx="3041267" cy="1190625"/>
          </a:xfrm>
          <a:prstGeom prst="rect">
            <a:avLst/>
          </a:prstGeom>
          <a:solidFill>
            <a:srgbClr val="FFFFFF"/>
          </a:solidFill>
          <a:ln w="1905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לאחר לחיצה על "הוספת קרן חוב" – פרטי הקרן יופיעו על בטבלה למטה.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ניתן להוסיף עוד קרנות חוב באותה הדרך שהוצגה לעיל. </a:t>
            </a:r>
            <a:endParaRPr kumimoji="0" lang="he-IL" altLang="he-I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מחבר חץ ישר 6"/>
          <p:cNvCxnSpPr/>
          <p:nvPr/>
        </p:nvCxnSpPr>
        <p:spPr>
          <a:xfrm>
            <a:off x="5957888" y="4792717"/>
            <a:ext cx="1751450" cy="346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306207" y="4885749"/>
            <a:ext cx="5574643" cy="77251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276897" y="5816871"/>
            <a:ext cx="3719841" cy="36009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308397" y="5522201"/>
            <a:ext cx="1828800" cy="499596"/>
          </a:xfrm>
          <a:prstGeom prst="rect">
            <a:avLst/>
          </a:prstGeom>
          <a:solidFill>
            <a:srgbClr val="FFFFFF"/>
          </a:solidFill>
          <a:ln w="1905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במידת הצורך – למלא את הנתונים הבאים </a:t>
            </a:r>
            <a:endParaRPr kumimoji="0" lang="he-IL" altLang="he-I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מחבר חץ ישר 12"/>
          <p:cNvCxnSpPr/>
          <p:nvPr/>
        </p:nvCxnSpPr>
        <p:spPr>
          <a:xfrm>
            <a:off x="8160400" y="5846336"/>
            <a:ext cx="1239469" cy="123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41696" y="5522201"/>
            <a:ext cx="2505075" cy="703315"/>
          </a:xfrm>
          <a:prstGeom prst="rect">
            <a:avLst/>
          </a:prstGeom>
          <a:solidFill>
            <a:srgbClr val="FFFFFF"/>
          </a:solidFill>
          <a:ln w="1905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בסיום הקלדת כול פרטי החוב יש ללחוץ על "הבא" בכדי לעבור למסך האחרון. </a:t>
            </a:r>
            <a:endParaRPr kumimoji="0" lang="he-IL" altLang="he-I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מחבר חץ ישר 17"/>
          <p:cNvCxnSpPr/>
          <p:nvPr/>
        </p:nvCxnSpPr>
        <p:spPr>
          <a:xfrm>
            <a:off x="2916621" y="5996916"/>
            <a:ext cx="2748838" cy="180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6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/>
          <a:srcRect l="29186" b="12214"/>
          <a:stretch/>
        </p:blipFill>
        <p:spPr>
          <a:xfrm>
            <a:off x="0" y="173422"/>
            <a:ext cx="9148299" cy="630620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148299" y="1993600"/>
            <a:ext cx="2752234" cy="2068446"/>
          </a:xfrm>
          <a:prstGeom prst="rect">
            <a:avLst/>
          </a:prstGeom>
          <a:solidFill>
            <a:srgbClr val="FFFFFF"/>
          </a:solidFill>
          <a:ln w="1905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במסך זה יש למלא את פרטי התשלום עבור פתיחת התיק.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המערכת תמלא באופן אוטומטי את הנתונים של בא הכוח כולל רשימת חשבונות הבנק עם הרשאה לחיוב חשבון.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במידה וישנם מספר חשבונות – חובה לבחור חשבון.</a:t>
            </a:r>
            <a:endParaRPr kumimoji="0" lang="he-IL" altLang="he-I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439766" y="4956124"/>
            <a:ext cx="2047875" cy="466725"/>
          </a:xfrm>
          <a:prstGeom prst="rect">
            <a:avLst/>
          </a:prstGeom>
          <a:solidFill>
            <a:srgbClr val="FFFFFF"/>
          </a:solidFill>
          <a:ln w="1905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בסיום יש ללחוץ על "אישור" עבור אישור פתיחת התיק.</a:t>
            </a:r>
            <a:endParaRPr kumimoji="0" lang="he-IL" altLang="he-I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100" name="AutoShape 4"/>
          <p:cNvCxnSpPr>
            <a:cxnSpLocks noChangeShapeType="1"/>
          </p:cNvCxnSpPr>
          <p:nvPr/>
        </p:nvCxnSpPr>
        <p:spPr bwMode="auto">
          <a:xfrm flipH="1">
            <a:off x="3484179" y="5231364"/>
            <a:ext cx="5955587" cy="75953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414346" y="3592650"/>
            <a:ext cx="4114552" cy="136347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8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תמונה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8" t="34630" r="28368" b="35617"/>
          <a:stretch>
            <a:fillRect/>
          </a:stretch>
        </p:blipFill>
        <p:spPr bwMode="auto">
          <a:xfrm>
            <a:off x="1573486" y="707970"/>
            <a:ext cx="4935910" cy="28708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338357" y="707970"/>
            <a:ext cx="2708550" cy="1960590"/>
          </a:xfrm>
          <a:prstGeom prst="rect">
            <a:avLst/>
          </a:prstGeom>
          <a:solidFill>
            <a:srgbClr val="FFFFFF"/>
          </a:solidFill>
          <a:ln w="1905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לאחר מספר שניות המערכת תוציא הודעה על פתיחת התיק ומספרו.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יש ללחוץ על "</a:t>
            </a:r>
            <a:r>
              <a:rPr kumimoji="0" lang="en-US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OK</a:t>
            </a:r>
            <a:r>
              <a:rPr kumimoji="0" lang="en-US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" .</a:t>
            </a:r>
            <a:endParaRPr kumimoji="0" lang="he-IL" altLang="he-I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US" altLang="he-I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התיק יפתח כזמני עד שיאושר סופית ע"י מזכירות הלשכה.</a:t>
            </a:r>
          </a:p>
        </p:txBody>
      </p:sp>
      <p:pic>
        <p:nvPicPr>
          <p:cNvPr id="5125" name="תמונה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87834" r="34256" b="6226"/>
          <a:stretch>
            <a:fillRect/>
          </a:stretch>
        </p:blipFill>
        <p:spPr bwMode="auto">
          <a:xfrm>
            <a:off x="2698125" y="5038928"/>
            <a:ext cx="3298132" cy="641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509396" y="5038928"/>
            <a:ext cx="4175189" cy="571403"/>
          </a:xfrm>
          <a:prstGeom prst="rect">
            <a:avLst/>
          </a:prstGeom>
          <a:solidFill>
            <a:srgbClr val="FFFFFF"/>
          </a:solidFill>
          <a:ln w="1905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הערה: ניתן לדפדף בין שלבי פתיחת התיק (המסכים) ע"י הלחצנים  "הבא" ו "הקודם".</a:t>
            </a:r>
            <a:endParaRPr kumimoji="0" lang="en-US" altLang="he-I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9372" y="26195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6000" dirty="0" smtClean="0"/>
              <a:t>תודה על ההקשבה</a:t>
            </a:r>
            <a:endParaRPr lang="he-IL" sz="6000" dirty="0"/>
          </a:p>
        </p:txBody>
      </p:sp>
    </p:spTree>
    <p:extLst>
      <p:ext uri="{BB962C8B-B14F-4D97-AF65-F5344CB8AC3E}">
        <p14:creationId xmlns:p14="http://schemas.microsoft.com/office/powerpoint/2010/main" val="30532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-599090" y="411837"/>
            <a:ext cx="11855669" cy="636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40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פתיחת </a:t>
            </a:r>
            <a:r>
              <a:rPr lang="he-IL" sz="4000" b="1" u="sng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תיק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900430" algn="l"/>
              </a:tabLst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באי כוח יכולים לפתוח תיקים באזור האישי. </a:t>
            </a:r>
            <a:endParaRPr lang="he-IL" sz="2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אלו התיקים שניתן לפתוח דרך האתר</a:t>
            </a:r>
          </a:p>
          <a:p>
            <a:pPr lvl="0"/>
            <a:endParaRPr lang="he-IL" sz="1400" dirty="0">
              <a:latin typeface="Calibri" panose="020F0502020204030204" pitchFamily="34" charset="0"/>
            </a:endParaRPr>
          </a:p>
          <a:p>
            <a:pPr lvl="0"/>
            <a:r>
              <a:rPr lang="he-IL" sz="1400" dirty="0" smtClean="0"/>
              <a:t>שטרות </a:t>
            </a:r>
            <a:r>
              <a:rPr lang="he-IL" sz="1400" dirty="0"/>
              <a:t>והמחאות</a:t>
            </a:r>
            <a:endParaRPr lang="en-US" sz="1400" dirty="0"/>
          </a:p>
          <a:p>
            <a:pPr lvl="0"/>
            <a:r>
              <a:rPr lang="he-IL" sz="1400" dirty="0"/>
              <a:t>תובענה על סכום קצוב</a:t>
            </a:r>
            <a:endParaRPr lang="en-US" sz="1400" dirty="0"/>
          </a:p>
          <a:p>
            <a:pPr lvl="0"/>
            <a:r>
              <a:rPr lang="he-IL" sz="1400" dirty="0"/>
              <a:t>פסק דין כספי</a:t>
            </a:r>
            <a:endParaRPr lang="en-US" sz="1400" dirty="0"/>
          </a:p>
          <a:p>
            <a:pPr lvl="0"/>
            <a:r>
              <a:rPr lang="he-IL" sz="1400" dirty="0"/>
              <a:t>פסק דין פינוי</a:t>
            </a:r>
            <a:endParaRPr lang="en-US" sz="1400" dirty="0"/>
          </a:p>
          <a:p>
            <a:pPr lvl="0"/>
            <a:r>
              <a:rPr lang="he-IL" sz="1400" dirty="0"/>
              <a:t>פסק דין להשבת </a:t>
            </a:r>
            <a:r>
              <a:rPr lang="he-IL" sz="1400" dirty="0" err="1"/>
              <a:t>מטלטלין</a:t>
            </a:r>
            <a:endParaRPr lang="en-US" sz="1400" dirty="0"/>
          </a:p>
          <a:p>
            <a:pPr lvl="0"/>
            <a:r>
              <a:rPr lang="he-IL" sz="1400" dirty="0"/>
              <a:t>פסק דין אחר</a:t>
            </a:r>
            <a:endParaRPr lang="en-US" sz="1400" dirty="0"/>
          </a:p>
          <a:p>
            <a:pPr lvl="0"/>
            <a:r>
              <a:rPr lang="he-IL" sz="1400" dirty="0"/>
              <a:t>כביש אגרה</a:t>
            </a:r>
            <a:r>
              <a:rPr lang="he-IL" sz="1400" dirty="0" smtClean="0"/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900430" algn="l"/>
              </a:tabLst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מסכי פתיחת תיק באתר מחולקים ל – 4 שלבים: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900430" algn="l"/>
              </a:tabLst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מסך ראשון – בחירת לשכה, בחירת סוג תיק,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הקלדת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שדות ייעודיים לפי סוג תיק וצרוף מסמכים.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900430" algn="l"/>
              </a:tabLst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מסך שני – הקלדת גורמי התיק.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900430" algn="l"/>
              </a:tabLst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מסך שלישי – הקלדת נתוני החוב.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900430" algn="l"/>
              </a:tabLst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מסך רביעי – אופן התשלום.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l="1965" t="9698" b="10776"/>
          <a:stretch/>
        </p:blipFill>
        <p:spPr>
          <a:xfrm>
            <a:off x="1434662" y="475134"/>
            <a:ext cx="9711559" cy="5908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896674" y="4614993"/>
            <a:ext cx="895350" cy="257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611007" y="5346506"/>
            <a:ext cx="2159382" cy="534331"/>
          </a:xfrm>
          <a:prstGeom prst="rect">
            <a:avLst/>
          </a:prstGeom>
          <a:solidFill>
            <a:srgbClr val="FFFFFF"/>
          </a:solidFill>
          <a:ln w="1905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לכניסה לפתיחת תיק באתר לחץ</a:t>
            </a:r>
            <a:endParaRPr kumimoji="0" lang="he-IL" altLang="he-I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AutoShape 4"/>
          <p:cNvCxnSpPr>
            <a:cxnSpLocks noChangeShapeType="1"/>
          </p:cNvCxnSpPr>
          <p:nvPr/>
        </p:nvCxnSpPr>
        <p:spPr bwMode="auto">
          <a:xfrm flipV="1">
            <a:off x="7770389" y="4715849"/>
            <a:ext cx="2126285" cy="89782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687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75" y="150776"/>
            <a:ext cx="10784162" cy="6707223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040180" y="3283284"/>
            <a:ext cx="1781503" cy="1619250"/>
          </a:xfrm>
          <a:prstGeom prst="rect">
            <a:avLst/>
          </a:prstGeom>
          <a:solidFill>
            <a:srgbClr val="FFFFFF"/>
          </a:solidFill>
          <a:ln w="1905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בחר לשכה וסוג תיק.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לאחר הבחירה המערכת תעלה את המסך הראשון לפתיחת תיק </a:t>
            </a:r>
            <a:r>
              <a:rPr kumimoji="0" lang="he-IL" altLang="he-I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בהתאם לסוג התיק הנבחר</a:t>
            </a:r>
            <a: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he-IL" altLang="he-I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51" name="AutoShape 3"/>
          <p:cNvCxnSpPr>
            <a:cxnSpLocks noChangeShapeType="1"/>
          </p:cNvCxnSpPr>
          <p:nvPr/>
        </p:nvCxnSpPr>
        <p:spPr bwMode="auto">
          <a:xfrm flipV="1">
            <a:off x="8821683" y="2999001"/>
            <a:ext cx="1124413" cy="28428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170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8549" cy="6054557"/>
          </a:xfrm>
          <a:prstGeom prst="rect">
            <a:avLst/>
          </a:prstGeom>
        </p:spPr>
      </p:pic>
      <p:pic>
        <p:nvPicPr>
          <p:cNvPr id="3" name="תמונה 2" descr="גזירת מסך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911" y="3661707"/>
            <a:ext cx="6764458" cy="319629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416120" y="1623848"/>
            <a:ext cx="1990725" cy="1344995"/>
          </a:xfrm>
          <a:prstGeom prst="rect">
            <a:avLst/>
          </a:prstGeom>
          <a:solidFill>
            <a:srgbClr val="FFFFFF"/>
          </a:solidFill>
          <a:ln w="1905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בחלק הימני – יש להקליד נתונים רלוונטיים בהתאם לסוג התיק הנבחר.</a:t>
            </a:r>
            <a:endParaRPr kumimoji="0" lang="he-IL" altLang="he-I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75" name="AutoShape 3"/>
          <p:cNvCxnSpPr>
            <a:cxnSpLocks noChangeShapeType="1"/>
            <a:stCxn id="6" idx="1"/>
          </p:cNvCxnSpPr>
          <p:nvPr/>
        </p:nvCxnSpPr>
        <p:spPr bwMode="auto">
          <a:xfrm flipH="1" flipV="1">
            <a:off x="8776029" y="2296345"/>
            <a:ext cx="640091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46547" y="1509090"/>
            <a:ext cx="5229481" cy="212834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365911" y="3966177"/>
            <a:ext cx="6764458" cy="289182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10375281" y="2968843"/>
            <a:ext cx="36201" cy="16708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167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0" y="526032"/>
            <a:ext cx="11874160" cy="565004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992311" y="2799933"/>
            <a:ext cx="2111608" cy="799569"/>
          </a:xfrm>
          <a:prstGeom prst="rect">
            <a:avLst/>
          </a:prstGeom>
          <a:solidFill>
            <a:srgbClr val="FFFFFF"/>
          </a:solidFill>
          <a:ln w="1905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בחלק השמאלי – צרוף כול מסמכי התיק. </a:t>
            </a:r>
            <a:r>
              <a:rPr kumimoji="0" lang="he-IL" altLang="he-I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ראה פרוט להלן</a:t>
            </a:r>
            <a: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he-IL" altLang="he-I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25215" y="2178926"/>
            <a:ext cx="3402232" cy="376467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 flipH="1" flipV="1">
            <a:off x="3894083" y="3333567"/>
            <a:ext cx="1221766" cy="144266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115848" y="4513573"/>
            <a:ext cx="2971800" cy="692004"/>
          </a:xfrm>
          <a:prstGeom prst="rect">
            <a:avLst/>
          </a:prstGeom>
          <a:solidFill>
            <a:srgbClr val="FFFFFF"/>
          </a:solidFill>
          <a:ln w="1905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במסך תוצג רשימה של המסמכים שיש לצרף. ניתן לצרפם יחד במסמך אחד תחת "בקשת ביצוע". </a:t>
            </a:r>
            <a:endParaRPr kumimoji="0" lang="he-IL" altLang="he-IL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115848" y="5457825"/>
            <a:ext cx="2971800" cy="718253"/>
          </a:xfrm>
          <a:prstGeom prst="rect">
            <a:avLst/>
          </a:prstGeom>
          <a:solidFill>
            <a:srgbClr val="FFFFFF"/>
          </a:solidFill>
          <a:ln w="1905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יש לבחור בשורה "בקשות ביצוע" וללחוץ על "צרף מסמך". </a:t>
            </a:r>
            <a:endParaRPr kumimoji="0" lang="he-IL" altLang="he-IL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AutoShape 4"/>
          <p:cNvCxnSpPr>
            <a:cxnSpLocks noChangeShapeType="1"/>
            <a:stCxn id="4" idx="1"/>
          </p:cNvCxnSpPr>
          <p:nvPr/>
        </p:nvCxnSpPr>
        <p:spPr bwMode="auto">
          <a:xfrm flipH="1" flipV="1">
            <a:off x="4065679" y="2457719"/>
            <a:ext cx="926632" cy="74199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"/>
          <p:cNvCxnSpPr>
            <a:cxnSpLocks noChangeShapeType="1"/>
          </p:cNvCxnSpPr>
          <p:nvPr/>
        </p:nvCxnSpPr>
        <p:spPr bwMode="auto">
          <a:xfrm flipH="1" flipV="1">
            <a:off x="3894083" y="5685667"/>
            <a:ext cx="1221765" cy="16796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60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גזירת מסך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2"/>
          <a:stretch/>
        </p:blipFill>
        <p:spPr>
          <a:xfrm>
            <a:off x="169582" y="0"/>
            <a:ext cx="11907278" cy="512379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102118" y="2524046"/>
            <a:ext cx="3732327" cy="1967405"/>
          </a:xfrm>
          <a:prstGeom prst="rect">
            <a:avLst/>
          </a:prstGeom>
          <a:solidFill>
            <a:srgbClr val="FFFFFF"/>
          </a:solidFill>
          <a:ln w="1905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יפתח מסך  טעינת קובץ. יש לבחור את המסמך המתאים מהמחשב האישי ולאשר.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יש לשים לב לצרף מסמך חתום 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בסיום לחץ "טען".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יפתח חלון המודיע על הצלחת הטעינה. לחץ "סגור חלון".</a:t>
            </a:r>
            <a:endParaRPr kumimoji="0" lang="he-IL" altLang="he-IL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51" name="AutoShape 3"/>
          <p:cNvCxnSpPr>
            <a:cxnSpLocks noChangeShapeType="1"/>
            <a:stCxn id="6" idx="1"/>
          </p:cNvCxnSpPr>
          <p:nvPr/>
        </p:nvCxnSpPr>
        <p:spPr bwMode="auto">
          <a:xfrm flipH="1" flipV="1">
            <a:off x="6795062" y="3498225"/>
            <a:ext cx="1307056" cy="95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14915" y="5332524"/>
            <a:ext cx="2971800" cy="939033"/>
          </a:xfrm>
          <a:prstGeom prst="rect">
            <a:avLst/>
          </a:prstGeom>
          <a:solidFill>
            <a:srgbClr val="FFFFFF"/>
          </a:solidFill>
          <a:ln w="1905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בסיום יש ללחוץ "הבא" לעבור למסך השני.</a:t>
            </a:r>
            <a:b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he-IL" altLang="he-I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במידה ולא צורף קובץ – לא ניתן לעבור והמערכת תיתן התראה . </a:t>
            </a:r>
            <a:endParaRPr kumimoji="0" lang="he-IL" altLang="he-I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/>
        </p:nvCxnSpPr>
        <p:spPr bwMode="auto">
          <a:xfrm flipH="1">
            <a:off x="3467714" y="5802041"/>
            <a:ext cx="42924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311381" y="4055021"/>
            <a:ext cx="855298" cy="40202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2" name="קבוצה 1"/>
          <p:cNvGrpSpPr/>
          <p:nvPr/>
        </p:nvGrpSpPr>
        <p:grpSpPr>
          <a:xfrm>
            <a:off x="7112468" y="4827416"/>
            <a:ext cx="3535087" cy="1949253"/>
            <a:chOff x="924031" y="4936052"/>
            <a:chExt cx="3535087" cy="1949253"/>
          </a:xfrm>
        </p:grpSpPr>
        <p:pic>
          <p:nvPicPr>
            <p:cNvPr id="10" name="תמונה 9" descr="גזירת מסך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31" y="4936052"/>
              <a:ext cx="3535087" cy="1949253"/>
            </a:xfrm>
            <a:prstGeom prst="rect">
              <a:avLst/>
            </a:prstGeom>
          </p:spPr>
        </p:pic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2427890" y="6138982"/>
              <a:ext cx="979179" cy="37982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cxnSp>
        <p:nvCxnSpPr>
          <p:cNvPr id="13" name="AutoShape 3"/>
          <p:cNvCxnSpPr>
            <a:cxnSpLocks noChangeShapeType="1"/>
          </p:cNvCxnSpPr>
          <p:nvPr/>
        </p:nvCxnSpPr>
        <p:spPr bwMode="auto">
          <a:xfrm>
            <a:off x="6357955" y="4541544"/>
            <a:ext cx="1994737" cy="64248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" name="תמונה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87834" r="34256" b="6226"/>
          <a:stretch>
            <a:fillRect/>
          </a:stretch>
        </p:blipFill>
        <p:spPr bwMode="auto">
          <a:xfrm>
            <a:off x="169582" y="5481448"/>
            <a:ext cx="3298132" cy="641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16523" y="5627077"/>
            <a:ext cx="920602" cy="40326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333720" y="2888575"/>
            <a:ext cx="855298" cy="40202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54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4035972"/>
            <a:ext cx="12044855" cy="270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900430" algn="l"/>
              </a:tabLs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48945" algn="l"/>
              </a:tabLs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יש להקליד את פרטי הגורם (ברירת מחדל כגורם ראשון – הזוכה).</a:t>
            </a:r>
            <a:b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במידה </a:t>
            </a:r>
            <a:r>
              <a:rPr lang="he-IL" u="sng" dirty="0">
                <a:latin typeface="Calibri" panose="020F0502020204030204" pitchFamily="34" charset="0"/>
                <a:ea typeface="Calibri" panose="020F0502020204030204" pitchFamily="34" charset="0"/>
              </a:rPr>
              <a:t>והגורם קיים במאגר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המערכת – המערכת תעלה את שאר נתוניו – שם וכתובת. יש לוודא את נכונות הפרטים.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48945" algn="l"/>
              </a:tabLs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בסיום ההקלדה ובכדי להוסיף גורם חדש – ללחוץ "הוספת גורם" . </a:t>
            </a:r>
            <a:b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בהקלדת פרטי חייב – המערכת תבצע </a:t>
            </a:r>
            <a:r>
              <a:rPr lang="he-IL" u="sng" dirty="0">
                <a:latin typeface="Calibri" panose="020F0502020204030204" pitchFamily="34" charset="0"/>
                <a:ea typeface="Calibri" panose="020F0502020204030204" pitchFamily="34" charset="0"/>
              </a:rPr>
              <a:t>אימות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 במרשם האוכלוסין </a:t>
            </a: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</a:rPr>
              <a:t>ויפתח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חלון התראה במידה ויש אי תאימות.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48945" algn="l"/>
              </a:tabLst>
            </a:pPr>
            <a:r>
              <a:rPr lang="he-IL" u="sng" dirty="0">
                <a:latin typeface="Calibri" panose="020F0502020204030204" pitchFamily="34" charset="0"/>
                <a:ea typeface="Calibri" panose="020F0502020204030204" pitchFamily="34" charset="0"/>
              </a:rPr>
              <a:t>פרטי חשבון לזיכוי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יתמלאו באופן אוטומטי לפי הפרטים הקיימים במאגר עו"ד.</a:t>
            </a:r>
            <a:b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ניתן לשנות את פרטי החשבון ע"י לחיצה על "הסרת חשבון" והקלדת חשבון חדש.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4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0" y="0"/>
            <a:ext cx="10047890" cy="4445876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788788" y="378372"/>
            <a:ext cx="855298" cy="27918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2097" y="147966"/>
            <a:ext cx="6949473" cy="139705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089931" y="1602992"/>
            <a:ext cx="1021639" cy="19905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234152" y="2952903"/>
            <a:ext cx="5877418" cy="94118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83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/>
          <p:cNvPicPr>
            <a:picLocks noChangeAspect="1"/>
          </p:cNvPicPr>
          <p:nvPr/>
        </p:nvPicPr>
        <p:blipFill rotWithShape="1">
          <a:blip r:embed="rId3"/>
          <a:srcRect l="29051" b="10050"/>
          <a:stretch/>
        </p:blipFill>
        <p:spPr>
          <a:xfrm>
            <a:off x="131728" y="604704"/>
            <a:ext cx="8754576" cy="611140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8014" y="3798249"/>
            <a:ext cx="8174633" cy="6550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85499" y="3513115"/>
            <a:ext cx="875809" cy="29954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050592" y="2123031"/>
            <a:ext cx="2683668" cy="1279469"/>
          </a:xfrm>
          <a:prstGeom prst="rect">
            <a:avLst/>
          </a:prstGeom>
          <a:solidFill>
            <a:srgbClr val="FFFFFF"/>
          </a:solidFill>
          <a:ln w="1905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he-IL" altLang="he-I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בלחיצה על הוספת גורם, פרטי הגורם שהוקלד יופיעו בטבלה האמצעית. </a:t>
            </a:r>
            <a:endParaRPr kumimoji="0" lang="he-IL" altLang="he-I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013615" y="3798249"/>
            <a:ext cx="2683668" cy="1050379"/>
          </a:xfrm>
          <a:prstGeom prst="rect">
            <a:avLst/>
          </a:prstGeom>
          <a:solidFill>
            <a:srgbClr val="FFFFFF"/>
          </a:solidFill>
          <a:ln w="1905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he-IL" altLang="he-I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ניתן להסיר גורם בלחיצה על "הסרת גורם".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50592" y="5234152"/>
            <a:ext cx="2683667" cy="1222323"/>
          </a:xfrm>
          <a:prstGeom prst="rect">
            <a:avLst/>
          </a:prstGeom>
          <a:solidFill>
            <a:srgbClr val="FFFFFF"/>
          </a:solidFill>
          <a:ln w="1905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he-IL" altLang="he-I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בסיום יש ללחוץ על "הבא" כדי לעבור למסך השלישי. </a:t>
            </a:r>
          </a:p>
        </p:txBody>
      </p: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 flipH="1">
            <a:off x="8246706" y="2693762"/>
            <a:ext cx="785398" cy="111889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H="1">
            <a:off x="3788254" y="5783645"/>
            <a:ext cx="5225361" cy="41167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7"/>
          <p:cNvCxnSpPr>
            <a:cxnSpLocks noChangeShapeType="1"/>
          </p:cNvCxnSpPr>
          <p:nvPr/>
        </p:nvCxnSpPr>
        <p:spPr bwMode="auto">
          <a:xfrm flipH="1" flipV="1">
            <a:off x="7479797" y="3708908"/>
            <a:ext cx="1533818" cy="61453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979683" y="6068779"/>
            <a:ext cx="790082" cy="2530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" name="מלבן מעוגל 23"/>
          <p:cNvSpPr/>
          <p:nvPr/>
        </p:nvSpPr>
        <p:spPr>
          <a:xfrm>
            <a:off x="6826469" y="4016173"/>
            <a:ext cx="835572" cy="3072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47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729</Words>
  <Application>Microsoft Office PowerPoint</Application>
  <PresentationFormat>מסך רחב</PresentationFormat>
  <Paragraphs>112</Paragraphs>
  <Slides>14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ערכת נושא Office</vt:lpstr>
      <vt:lpstr>פתיחת תיק באזור האישי  מערכת כלים שלובים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תודה על ההקשבה</vt:lpstr>
    </vt:vector>
  </TitlesOfParts>
  <Company>ECA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שלום בורשטיין</dc:creator>
  <cp:lastModifiedBy>ריבי סמו</cp:lastModifiedBy>
  <cp:revision>76</cp:revision>
  <dcterms:created xsi:type="dcterms:W3CDTF">2016-10-31T10:32:18Z</dcterms:created>
  <dcterms:modified xsi:type="dcterms:W3CDTF">2017-02-07T08:16:12Z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